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92" r:id="rId3"/>
    <p:sldId id="293" r:id="rId4"/>
    <p:sldId id="257" r:id="rId5"/>
    <p:sldId id="258" r:id="rId6"/>
    <p:sldId id="259" r:id="rId7"/>
    <p:sldId id="260" r:id="rId8"/>
    <p:sldId id="261" r:id="rId9"/>
    <p:sldId id="262" r:id="rId10"/>
    <p:sldId id="263" r:id="rId11"/>
    <p:sldId id="264" r:id="rId12"/>
    <p:sldId id="265" r:id="rId13"/>
    <p:sldId id="266" r:id="rId14"/>
    <p:sldId id="267" r:id="rId15"/>
    <p:sldId id="268" r:id="rId16"/>
    <p:sldId id="269" r:id="rId17"/>
    <p:sldId id="270" r:id="rId18"/>
    <p:sldId id="271" r:id="rId19"/>
    <p:sldId id="272" r:id="rId20"/>
    <p:sldId id="273" r:id="rId21"/>
    <p:sldId id="274" r:id="rId22"/>
    <p:sldId id="275" r:id="rId23"/>
    <p:sldId id="277" r:id="rId24"/>
    <p:sldId id="278" r:id="rId25"/>
    <p:sldId id="276" r:id="rId26"/>
    <p:sldId id="279" r:id="rId27"/>
    <p:sldId id="294" r:id="rId28"/>
    <p:sldId id="280" r:id="rId29"/>
    <p:sldId id="281" r:id="rId30"/>
    <p:sldId id="282" r:id="rId31"/>
    <p:sldId id="283" r:id="rId32"/>
    <p:sldId id="284" r:id="rId33"/>
    <p:sldId id="285" r:id="rId34"/>
    <p:sldId id="286" r:id="rId35"/>
    <p:sldId id="287" r:id="rId36"/>
    <p:sldId id="288" r:id="rId37"/>
    <p:sldId id="289" r:id="rId38"/>
    <p:sldId id="290" r:id="rId39"/>
    <p:sldId id="291" r:id="rId40"/>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90" d="100"/>
          <a:sy n="90" d="100"/>
        </p:scale>
        <p:origin x="-1234" y="2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heme" Target="theme/theme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17F64FAC-944E-47A0-8509-D84C6D4B4790}" type="datetimeFigureOut">
              <a:rPr lang="ru-RU" smtClean="0"/>
              <a:t>18.04.2022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9861CADF-7B70-45F3-8123-C434144EE8AD}" type="slidenum">
              <a:rPr lang="ru-RU" smtClean="0"/>
              <a:t>‹#›</a:t>
            </a:fld>
            <a:endParaRPr lang="ru-RU"/>
          </a:p>
        </p:txBody>
      </p:sp>
    </p:spTree>
    <p:extLst>
      <p:ext uri="{BB962C8B-B14F-4D97-AF65-F5344CB8AC3E}">
        <p14:creationId xmlns:p14="http://schemas.microsoft.com/office/powerpoint/2010/main" val="236803140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17F64FAC-944E-47A0-8509-D84C6D4B4790}" type="datetimeFigureOut">
              <a:rPr lang="ru-RU" smtClean="0"/>
              <a:t>18.04.2022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9861CADF-7B70-45F3-8123-C434144EE8AD}" type="slidenum">
              <a:rPr lang="ru-RU" smtClean="0"/>
              <a:t>‹#›</a:t>
            </a:fld>
            <a:endParaRPr lang="ru-RU"/>
          </a:p>
        </p:txBody>
      </p:sp>
    </p:spTree>
    <p:extLst>
      <p:ext uri="{BB962C8B-B14F-4D97-AF65-F5344CB8AC3E}">
        <p14:creationId xmlns:p14="http://schemas.microsoft.com/office/powerpoint/2010/main" val="244705480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17F64FAC-944E-47A0-8509-D84C6D4B4790}" type="datetimeFigureOut">
              <a:rPr lang="ru-RU" smtClean="0"/>
              <a:t>18.04.2022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9861CADF-7B70-45F3-8123-C434144EE8AD}" type="slidenum">
              <a:rPr lang="ru-RU" smtClean="0"/>
              <a:t>‹#›</a:t>
            </a:fld>
            <a:endParaRPr lang="ru-RU"/>
          </a:p>
        </p:txBody>
      </p:sp>
    </p:spTree>
    <p:extLst>
      <p:ext uri="{BB962C8B-B14F-4D97-AF65-F5344CB8AC3E}">
        <p14:creationId xmlns:p14="http://schemas.microsoft.com/office/powerpoint/2010/main" val="8441498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17F64FAC-944E-47A0-8509-D84C6D4B4790}" type="datetimeFigureOut">
              <a:rPr lang="ru-RU" smtClean="0"/>
              <a:t>18.04.2022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9861CADF-7B70-45F3-8123-C434144EE8AD}" type="slidenum">
              <a:rPr lang="ru-RU" smtClean="0"/>
              <a:t>‹#›</a:t>
            </a:fld>
            <a:endParaRPr lang="ru-RU"/>
          </a:p>
        </p:txBody>
      </p:sp>
    </p:spTree>
    <p:extLst>
      <p:ext uri="{BB962C8B-B14F-4D97-AF65-F5344CB8AC3E}">
        <p14:creationId xmlns:p14="http://schemas.microsoft.com/office/powerpoint/2010/main" val="9647400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17F64FAC-944E-47A0-8509-D84C6D4B4790}" type="datetimeFigureOut">
              <a:rPr lang="ru-RU" smtClean="0"/>
              <a:t>18.04.2022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9861CADF-7B70-45F3-8123-C434144EE8AD}" type="slidenum">
              <a:rPr lang="ru-RU" smtClean="0"/>
              <a:t>‹#›</a:t>
            </a:fld>
            <a:endParaRPr lang="ru-RU"/>
          </a:p>
        </p:txBody>
      </p:sp>
    </p:spTree>
    <p:extLst>
      <p:ext uri="{BB962C8B-B14F-4D97-AF65-F5344CB8AC3E}">
        <p14:creationId xmlns:p14="http://schemas.microsoft.com/office/powerpoint/2010/main" val="360862188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17F64FAC-944E-47A0-8509-D84C6D4B4790}" type="datetimeFigureOut">
              <a:rPr lang="ru-RU" smtClean="0"/>
              <a:t>18.04.2022</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9861CADF-7B70-45F3-8123-C434144EE8AD}" type="slidenum">
              <a:rPr lang="ru-RU" smtClean="0"/>
              <a:t>‹#›</a:t>
            </a:fld>
            <a:endParaRPr lang="ru-RU"/>
          </a:p>
        </p:txBody>
      </p:sp>
    </p:spTree>
    <p:extLst>
      <p:ext uri="{BB962C8B-B14F-4D97-AF65-F5344CB8AC3E}">
        <p14:creationId xmlns:p14="http://schemas.microsoft.com/office/powerpoint/2010/main" val="293209993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17F64FAC-944E-47A0-8509-D84C6D4B4790}" type="datetimeFigureOut">
              <a:rPr lang="ru-RU" smtClean="0"/>
              <a:t>18.04.2022</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9861CADF-7B70-45F3-8123-C434144EE8AD}" type="slidenum">
              <a:rPr lang="ru-RU" smtClean="0"/>
              <a:t>‹#›</a:t>
            </a:fld>
            <a:endParaRPr lang="ru-RU"/>
          </a:p>
        </p:txBody>
      </p:sp>
    </p:spTree>
    <p:extLst>
      <p:ext uri="{BB962C8B-B14F-4D97-AF65-F5344CB8AC3E}">
        <p14:creationId xmlns:p14="http://schemas.microsoft.com/office/powerpoint/2010/main" val="221255674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17F64FAC-944E-47A0-8509-D84C6D4B4790}" type="datetimeFigureOut">
              <a:rPr lang="ru-RU" smtClean="0"/>
              <a:t>18.04.2022</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9861CADF-7B70-45F3-8123-C434144EE8AD}" type="slidenum">
              <a:rPr lang="ru-RU" smtClean="0"/>
              <a:t>‹#›</a:t>
            </a:fld>
            <a:endParaRPr lang="ru-RU"/>
          </a:p>
        </p:txBody>
      </p:sp>
    </p:spTree>
    <p:extLst>
      <p:ext uri="{BB962C8B-B14F-4D97-AF65-F5344CB8AC3E}">
        <p14:creationId xmlns:p14="http://schemas.microsoft.com/office/powerpoint/2010/main" val="10851672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17F64FAC-944E-47A0-8509-D84C6D4B4790}" type="datetimeFigureOut">
              <a:rPr lang="ru-RU" smtClean="0"/>
              <a:t>18.04.2022</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9861CADF-7B70-45F3-8123-C434144EE8AD}" type="slidenum">
              <a:rPr lang="ru-RU" smtClean="0"/>
              <a:t>‹#›</a:t>
            </a:fld>
            <a:endParaRPr lang="ru-RU"/>
          </a:p>
        </p:txBody>
      </p:sp>
    </p:spTree>
    <p:extLst>
      <p:ext uri="{BB962C8B-B14F-4D97-AF65-F5344CB8AC3E}">
        <p14:creationId xmlns:p14="http://schemas.microsoft.com/office/powerpoint/2010/main" val="87098401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Объект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17F64FAC-944E-47A0-8509-D84C6D4B4790}" type="datetimeFigureOut">
              <a:rPr lang="ru-RU" smtClean="0"/>
              <a:t>18.04.2022</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9861CADF-7B70-45F3-8123-C434144EE8AD}" type="slidenum">
              <a:rPr lang="ru-RU" smtClean="0"/>
              <a:t>‹#›</a:t>
            </a:fld>
            <a:endParaRPr lang="ru-RU"/>
          </a:p>
        </p:txBody>
      </p:sp>
    </p:spTree>
    <p:extLst>
      <p:ext uri="{BB962C8B-B14F-4D97-AF65-F5344CB8AC3E}">
        <p14:creationId xmlns:p14="http://schemas.microsoft.com/office/powerpoint/2010/main" val="42028806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17F64FAC-944E-47A0-8509-D84C6D4B4790}" type="datetimeFigureOut">
              <a:rPr lang="ru-RU" smtClean="0"/>
              <a:t>18.04.2022</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9861CADF-7B70-45F3-8123-C434144EE8AD}" type="slidenum">
              <a:rPr lang="ru-RU" smtClean="0"/>
              <a:t>‹#›</a:t>
            </a:fld>
            <a:endParaRPr lang="ru-RU"/>
          </a:p>
        </p:txBody>
      </p:sp>
    </p:spTree>
    <p:extLst>
      <p:ext uri="{BB962C8B-B14F-4D97-AF65-F5344CB8AC3E}">
        <p14:creationId xmlns:p14="http://schemas.microsoft.com/office/powerpoint/2010/main" val="331498444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7F64FAC-944E-47A0-8509-D84C6D4B4790}" type="datetimeFigureOut">
              <a:rPr lang="ru-RU" smtClean="0"/>
              <a:t>18.04.2022</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861CADF-7B70-45F3-8123-C434144EE8AD}" type="slidenum">
              <a:rPr lang="ru-RU" smtClean="0"/>
              <a:t>‹#›</a:t>
            </a:fld>
            <a:endParaRPr lang="ru-RU"/>
          </a:p>
        </p:txBody>
      </p:sp>
    </p:spTree>
    <p:extLst>
      <p:ext uri="{BB962C8B-B14F-4D97-AF65-F5344CB8AC3E}">
        <p14:creationId xmlns:p14="http://schemas.microsoft.com/office/powerpoint/2010/main" val="50374637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11560" y="1700808"/>
            <a:ext cx="8208912" cy="4032448"/>
          </a:xfrm>
        </p:spPr>
        <p:txBody>
          <a:bodyPr>
            <a:normAutofit/>
          </a:bodyPr>
          <a:lstStyle/>
          <a:p>
            <a:pPr algn="l"/>
            <a:endParaRPr lang="ru-RU" sz="2800" b="1" dirty="0" smtClean="0">
              <a:solidFill>
                <a:srgbClr val="FF0000"/>
              </a:solidFill>
            </a:endParaRPr>
          </a:p>
          <a:p>
            <a:r>
              <a:rPr lang="kk-KZ" b="1" dirty="0" smtClean="0">
                <a:solidFill>
                  <a:srgbClr val="FF0000"/>
                </a:solidFill>
              </a:rPr>
              <a:t>Дәріс </a:t>
            </a:r>
            <a:r>
              <a:rPr lang="kk-KZ" b="1" dirty="0" smtClean="0">
                <a:solidFill>
                  <a:srgbClr val="FF0000"/>
                </a:solidFill>
              </a:rPr>
              <a:t>13</a:t>
            </a:r>
            <a:endParaRPr lang="ru-RU" b="1" dirty="0">
              <a:solidFill>
                <a:srgbClr val="FF0000"/>
              </a:solidFill>
            </a:endParaRPr>
          </a:p>
          <a:p>
            <a:r>
              <a:rPr lang="kk-KZ" dirty="0">
                <a:solidFill>
                  <a:srgbClr val="FF0000"/>
                </a:solidFill>
              </a:rPr>
              <a:t>Шағын бизнес субъектілеріне арналған арнаулы салық режимі</a:t>
            </a:r>
            <a:endParaRPr lang="ru-RU" b="1" dirty="0">
              <a:solidFill>
                <a:srgbClr val="FF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07461475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2362274"/>
          </a:xfrm>
        </p:spPr>
        <p:txBody>
          <a:bodyPr>
            <a:normAutofit fontScale="90000"/>
          </a:bodyPr>
          <a:lstStyle/>
          <a:p>
            <a:r>
              <a:rPr lang="ru-RU" sz="2800" dirty="0" smtClean="0">
                <a:latin typeface="Arial" panose="020B0604020202020204" pitchFamily="34" charset="0"/>
                <a:cs typeface="Arial" panose="020B0604020202020204" pitchFamily="34" charset="0"/>
              </a:rPr>
              <a:t>СК </a:t>
            </a:r>
            <a:r>
              <a:rPr lang="ru-RU" sz="2800" dirty="0" err="1" smtClean="0">
                <a:latin typeface="Arial" panose="020B0604020202020204" pitchFamily="34" charset="0"/>
                <a:cs typeface="Arial" panose="020B0604020202020204" pitchFamily="34" charset="0"/>
              </a:rPr>
              <a:t>сәйкес</a:t>
            </a:r>
            <a:r>
              <a:rPr lang="ru-RU" sz="2800" dirty="0" smtClean="0">
                <a:latin typeface="Arial" panose="020B0604020202020204" pitchFamily="34" charset="0"/>
                <a:cs typeface="Arial" panose="020B0604020202020204" pitchFamily="34" charset="0"/>
              </a:rPr>
              <a:t> </a:t>
            </a:r>
            <a:r>
              <a:rPr lang="ru-RU" sz="2800" dirty="0" err="1">
                <a:latin typeface="Arial" panose="020B0604020202020204" pitchFamily="34" charset="0"/>
                <a:cs typeface="Arial" panose="020B0604020202020204" pitchFamily="34" charset="0"/>
              </a:rPr>
              <a:t>арнаулы</a:t>
            </a:r>
            <a:r>
              <a:rPr lang="ru-RU" sz="2800" dirty="0">
                <a:latin typeface="Arial" panose="020B0604020202020204" pitchFamily="34" charset="0"/>
                <a:cs typeface="Arial" panose="020B0604020202020204" pitchFamily="34" charset="0"/>
              </a:rPr>
              <a:t> </a:t>
            </a:r>
            <a:r>
              <a:rPr lang="ru-RU" sz="2800" dirty="0" err="1">
                <a:latin typeface="Arial" panose="020B0604020202020204" pitchFamily="34" charset="0"/>
                <a:cs typeface="Arial" panose="020B0604020202020204" pitchFamily="34" charset="0"/>
              </a:rPr>
              <a:t>салық</a:t>
            </a:r>
            <a:r>
              <a:rPr lang="ru-RU" sz="2800" dirty="0">
                <a:latin typeface="Arial" panose="020B0604020202020204" pitchFamily="34" charset="0"/>
                <a:cs typeface="Arial" panose="020B0604020202020204" pitchFamily="34" charset="0"/>
              </a:rPr>
              <a:t> режим</a:t>
            </a:r>
            <a:r>
              <a:rPr lang="en-US" sz="2800" dirty="0" err="1">
                <a:latin typeface="Arial" panose="020B0604020202020204" pitchFamily="34" charset="0"/>
                <a:cs typeface="Arial" panose="020B0604020202020204" pitchFamily="34" charset="0"/>
              </a:rPr>
              <a:t>i</a:t>
            </a:r>
            <a:r>
              <a:rPr lang="ru-RU" sz="2800" dirty="0">
                <a:latin typeface="Arial" panose="020B0604020202020204" pitchFamily="34" charset="0"/>
                <a:cs typeface="Arial" panose="020B0604020202020204" pitchFamily="34" charset="0"/>
              </a:rPr>
              <a:t>не </a:t>
            </a:r>
            <a:r>
              <a:rPr lang="ru-RU" sz="2800" dirty="0" err="1">
                <a:latin typeface="Arial" panose="020B0604020202020204" pitchFamily="34" charset="0"/>
                <a:cs typeface="Arial" panose="020B0604020202020204" pitchFamily="34" charset="0"/>
              </a:rPr>
              <a:t>көшкен</a:t>
            </a:r>
            <a:r>
              <a:rPr lang="ru-RU" sz="2800" dirty="0">
                <a:latin typeface="Arial" panose="020B0604020202020204" pitchFamily="34" charset="0"/>
                <a:cs typeface="Arial" panose="020B0604020202020204" pitchFamily="34" charset="0"/>
              </a:rPr>
              <a:t> </a:t>
            </a:r>
            <a:r>
              <a:rPr lang="ru-RU" sz="2800" dirty="0" err="1">
                <a:latin typeface="Arial" panose="020B0604020202020204" pitchFamily="34" charset="0"/>
                <a:cs typeface="Arial" panose="020B0604020202020204" pitchFamily="34" charset="0"/>
              </a:rPr>
              <a:t>кезде</a:t>
            </a:r>
            <a:r>
              <a:rPr lang="ru-RU" sz="2800" dirty="0">
                <a:latin typeface="Arial" panose="020B0604020202020204" pitchFamily="34" charset="0"/>
                <a:cs typeface="Arial" panose="020B0604020202020204" pitchFamily="34" charset="0"/>
              </a:rPr>
              <a:t> </a:t>
            </a:r>
            <a:r>
              <a:rPr lang="ru-RU" sz="2800" b="1" dirty="0" err="1">
                <a:latin typeface="Arial" panose="020B0604020202020204" pitchFamily="34" charset="0"/>
                <a:cs typeface="Arial" panose="020B0604020202020204" pitchFamily="34" charset="0"/>
              </a:rPr>
              <a:t>арнаулы</a:t>
            </a:r>
            <a:r>
              <a:rPr lang="ru-RU" sz="2800" b="1" dirty="0">
                <a:latin typeface="Arial" panose="020B0604020202020204" pitchFamily="34" charset="0"/>
                <a:cs typeface="Arial" panose="020B0604020202020204" pitchFamily="34" charset="0"/>
              </a:rPr>
              <a:t> </a:t>
            </a:r>
            <a:r>
              <a:rPr lang="ru-RU" sz="2800" b="1" dirty="0" err="1">
                <a:latin typeface="Arial" panose="020B0604020202020204" pitchFamily="34" charset="0"/>
                <a:cs typeface="Arial" panose="020B0604020202020204" pitchFamily="34" charset="0"/>
              </a:rPr>
              <a:t>салық</a:t>
            </a:r>
            <a:r>
              <a:rPr lang="ru-RU" sz="2800" b="1" dirty="0">
                <a:latin typeface="Arial" panose="020B0604020202020204" pitchFamily="34" charset="0"/>
                <a:cs typeface="Arial" panose="020B0604020202020204" pitchFamily="34" charset="0"/>
              </a:rPr>
              <a:t> режим</a:t>
            </a:r>
            <a:r>
              <a:rPr lang="en-US" sz="2800" b="1" dirty="0" err="1">
                <a:latin typeface="Arial" panose="020B0604020202020204" pitchFamily="34" charset="0"/>
                <a:cs typeface="Arial" panose="020B0604020202020204" pitchFamily="34" charset="0"/>
              </a:rPr>
              <a:t>i</a:t>
            </a:r>
            <a:r>
              <a:rPr lang="ru-RU" sz="2800" b="1" dirty="0">
                <a:latin typeface="Arial" panose="020B0604020202020204" pitchFamily="34" charset="0"/>
                <a:cs typeface="Arial" panose="020B0604020202020204" pitchFamily="34" charset="0"/>
              </a:rPr>
              <a:t>н </a:t>
            </a:r>
            <a:r>
              <a:rPr lang="ru-RU" sz="2800" dirty="0" err="1">
                <a:latin typeface="Arial" panose="020B0604020202020204" pitchFamily="34" charset="0"/>
                <a:cs typeface="Arial" panose="020B0604020202020204" pitchFamily="34" charset="0"/>
              </a:rPr>
              <a:t>немесе</a:t>
            </a:r>
            <a:r>
              <a:rPr lang="ru-RU" sz="2800" dirty="0">
                <a:latin typeface="Arial" panose="020B0604020202020204" pitchFamily="34" charset="0"/>
                <a:cs typeface="Arial" panose="020B0604020202020204" pitchFamily="34" charset="0"/>
              </a:rPr>
              <a:t> </a:t>
            </a:r>
            <a:r>
              <a:rPr lang="ru-RU" sz="2800" b="1" dirty="0" err="1">
                <a:latin typeface="Arial" panose="020B0604020202020204" pitchFamily="34" charset="0"/>
                <a:cs typeface="Arial" panose="020B0604020202020204" pitchFamily="34" charset="0"/>
              </a:rPr>
              <a:t>салық</a:t>
            </a:r>
            <a:r>
              <a:rPr lang="ru-RU" sz="2800" b="1" dirty="0">
                <a:latin typeface="Arial" panose="020B0604020202020204" pitchFamily="34" charset="0"/>
                <a:cs typeface="Arial" panose="020B0604020202020204" pitchFamily="34" charset="0"/>
              </a:rPr>
              <a:t> </a:t>
            </a:r>
            <a:r>
              <a:rPr lang="ru-RU" sz="2800" b="1" dirty="0" err="1">
                <a:latin typeface="Arial" panose="020B0604020202020204" pitchFamily="34" charset="0"/>
                <a:cs typeface="Arial" panose="020B0604020202020204" pitchFamily="34" charset="0"/>
              </a:rPr>
              <a:t>салудың</a:t>
            </a:r>
            <a:r>
              <a:rPr lang="ru-RU" sz="2800" b="1" dirty="0">
                <a:latin typeface="Arial" panose="020B0604020202020204" pitchFamily="34" charset="0"/>
                <a:cs typeface="Arial" panose="020B0604020202020204" pitchFamily="34" charset="0"/>
              </a:rPr>
              <a:t> </a:t>
            </a:r>
            <a:r>
              <a:rPr lang="ru-RU" sz="2800" b="1" dirty="0" err="1">
                <a:latin typeface="Arial" panose="020B0604020202020204" pitchFamily="34" charset="0"/>
                <a:cs typeface="Arial" panose="020B0604020202020204" pitchFamily="34" charset="0"/>
              </a:rPr>
              <a:t>жалпыға</a:t>
            </a:r>
            <a:r>
              <a:rPr lang="ru-RU" sz="2800" b="1" dirty="0">
                <a:latin typeface="Arial" panose="020B0604020202020204" pitchFamily="34" charset="0"/>
                <a:cs typeface="Arial" panose="020B0604020202020204" pitchFamily="34" charset="0"/>
              </a:rPr>
              <a:t> </a:t>
            </a:r>
            <a:r>
              <a:rPr lang="ru-RU" sz="2800" b="1" dirty="0" err="1">
                <a:latin typeface="Arial" panose="020B0604020202020204" pitchFamily="34" charset="0"/>
                <a:cs typeface="Arial" panose="020B0604020202020204" pitchFamily="34" charset="0"/>
              </a:rPr>
              <a:t>бірдей</a:t>
            </a:r>
            <a:r>
              <a:rPr lang="ru-RU" sz="2800" b="1" dirty="0">
                <a:latin typeface="Arial" panose="020B0604020202020204" pitchFamily="34" charset="0"/>
                <a:cs typeface="Arial" panose="020B0604020202020204" pitchFamily="34" charset="0"/>
              </a:rPr>
              <a:t> </a:t>
            </a:r>
            <a:r>
              <a:rPr lang="ru-RU" sz="2800" b="1" dirty="0" err="1">
                <a:latin typeface="Arial" panose="020B0604020202020204" pitchFamily="34" charset="0"/>
                <a:cs typeface="Arial" panose="020B0604020202020204" pitchFamily="34" charset="0"/>
              </a:rPr>
              <a:t>белг</a:t>
            </a:r>
            <a:r>
              <a:rPr lang="en-US" sz="2800" b="1" dirty="0" err="1">
                <a:latin typeface="Arial" panose="020B0604020202020204" pitchFamily="34" charset="0"/>
                <a:cs typeface="Arial" panose="020B0604020202020204" pitchFamily="34" charset="0"/>
              </a:rPr>
              <a:t>i</a:t>
            </a:r>
            <a:r>
              <a:rPr lang="ru-RU" sz="2800" b="1" dirty="0" err="1">
                <a:latin typeface="Arial" panose="020B0604020202020204" pitchFamily="34" charset="0"/>
                <a:cs typeface="Arial" panose="020B0604020202020204" pitchFamily="34" charset="0"/>
              </a:rPr>
              <a:t>ленген</a:t>
            </a:r>
            <a:r>
              <a:rPr lang="ru-RU" sz="2800" b="1" dirty="0">
                <a:latin typeface="Arial" panose="020B0604020202020204" pitchFamily="34" charset="0"/>
                <a:cs typeface="Arial" panose="020B0604020202020204" pitchFamily="34" charset="0"/>
              </a:rPr>
              <a:t> </a:t>
            </a:r>
            <a:r>
              <a:rPr lang="ru-RU" sz="2800" b="1" dirty="0" err="1">
                <a:latin typeface="Arial" panose="020B0604020202020204" pitchFamily="34" charset="0"/>
                <a:cs typeface="Arial" panose="020B0604020202020204" pitchFamily="34" charset="0"/>
              </a:rPr>
              <a:t>тәрт</a:t>
            </a:r>
            <a:r>
              <a:rPr lang="en-US" sz="2800" b="1" dirty="0" err="1">
                <a:latin typeface="Arial" panose="020B0604020202020204" pitchFamily="34" charset="0"/>
                <a:cs typeface="Arial" panose="020B0604020202020204" pitchFamily="34" charset="0"/>
              </a:rPr>
              <a:t>i</a:t>
            </a:r>
            <a:r>
              <a:rPr lang="ru-RU" sz="2800" b="1" dirty="0" err="1">
                <a:latin typeface="Arial" panose="020B0604020202020204" pitchFamily="34" charset="0"/>
                <a:cs typeface="Arial" panose="020B0604020202020204" pitchFamily="34" charset="0"/>
              </a:rPr>
              <a:t>бін</a:t>
            </a:r>
            <a:r>
              <a:rPr lang="ru-RU" sz="2800" b="1" dirty="0">
                <a:latin typeface="Arial" panose="020B0604020202020204" pitchFamily="34" charset="0"/>
                <a:cs typeface="Arial" panose="020B0604020202020204" pitchFamily="34" charset="0"/>
              </a:rPr>
              <a:t> </a:t>
            </a:r>
            <a:r>
              <a:rPr lang="ru-RU" sz="2800" b="1" dirty="0" err="1">
                <a:latin typeface="Arial" panose="020B0604020202020204" pitchFamily="34" charset="0"/>
                <a:cs typeface="Arial" panose="020B0604020202020204" pitchFamily="34" charset="0"/>
              </a:rPr>
              <a:t>қолдану</a:t>
            </a:r>
            <a:r>
              <a:rPr lang="ru-RU" sz="2800" b="1" dirty="0">
                <a:latin typeface="Arial" panose="020B0604020202020204" pitchFamily="34" charset="0"/>
                <a:cs typeface="Arial" panose="020B0604020202020204" pitchFamily="34" charset="0"/>
              </a:rPr>
              <a:t> </a:t>
            </a:r>
            <a:r>
              <a:rPr lang="ru-RU" sz="2800" dirty="0">
                <a:latin typeface="Arial" panose="020B0604020202020204" pitchFamily="34" charset="0"/>
                <a:cs typeface="Arial" panose="020B0604020202020204" pitchFamily="34" charset="0"/>
              </a:rPr>
              <a:t>- </a:t>
            </a:r>
            <a:r>
              <a:rPr lang="ru-RU" sz="2800" dirty="0" err="1">
                <a:latin typeface="Arial" panose="020B0604020202020204" pitchFamily="34" charset="0"/>
                <a:cs typeface="Arial" panose="020B0604020202020204" pitchFamily="34" charset="0"/>
              </a:rPr>
              <a:t>салық</a:t>
            </a:r>
            <a:r>
              <a:rPr lang="ru-RU" sz="2800" dirty="0">
                <a:latin typeface="Arial" panose="020B0604020202020204" pitchFamily="34" charset="0"/>
                <a:cs typeface="Arial" panose="020B0604020202020204" pitchFamily="34" charset="0"/>
              </a:rPr>
              <a:t> </a:t>
            </a:r>
            <a:r>
              <a:rPr lang="ru-RU" sz="2800" dirty="0" err="1">
                <a:latin typeface="Arial" panose="020B0604020202020204" pitchFamily="34" charset="0"/>
                <a:cs typeface="Arial" panose="020B0604020202020204" pitchFamily="34" charset="0"/>
              </a:rPr>
              <a:t>салудың</a:t>
            </a:r>
            <a:r>
              <a:rPr lang="ru-RU" sz="2800" dirty="0">
                <a:latin typeface="Arial" panose="020B0604020202020204" pitchFamily="34" charset="0"/>
                <a:cs typeface="Arial" panose="020B0604020202020204" pitchFamily="34" charset="0"/>
              </a:rPr>
              <a:t> </a:t>
            </a:r>
            <a:r>
              <a:rPr lang="ru-RU" sz="2800" dirty="0" err="1">
                <a:latin typeface="Arial" panose="020B0604020202020204" pitchFamily="34" charset="0"/>
                <a:cs typeface="Arial" panose="020B0604020202020204" pitchFamily="34" charset="0"/>
              </a:rPr>
              <a:t>қолданылатын</a:t>
            </a:r>
            <a:r>
              <a:rPr lang="ru-RU" sz="2800" dirty="0">
                <a:latin typeface="Arial" panose="020B0604020202020204" pitchFamily="34" charset="0"/>
                <a:cs typeface="Arial" panose="020B0604020202020204" pitchFamily="34" charset="0"/>
              </a:rPr>
              <a:t> </a:t>
            </a:r>
            <a:r>
              <a:rPr lang="ru-RU" sz="2800" dirty="0" err="1">
                <a:latin typeface="Arial" panose="020B0604020202020204" pitchFamily="34" charset="0"/>
                <a:cs typeface="Arial" panose="020B0604020202020204" pitchFamily="34" charset="0"/>
              </a:rPr>
              <a:t>режимі</a:t>
            </a:r>
            <a:r>
              <a:rPr lang="ru-RU" sz="2800" dirty="0">
                <a:latin typeface="Arial" panose="020B0604020202020204" pitchFamily="34" charset="0"/>
                <a:cs typeface="Arial" panose="020B0604020202020204" pitchFamily="34" charset="0"/>
              </a:rPr>
              <a:t> </a:t>
            </a:r>
            <a:r>
              <a:rPr lang="ru-RU" sz="2800" dirty="0" err="1">
                <a:latin typeface="Arial" panose="020B0604020202020204" pitchFamily="34" charset="0"/>
                <a:cs typeface="Arial" panose="020B0604020202020204" pitchFamily="34" charset="0"/>
              </a:rPr>
              <a:t>туралы</a:t>
            </a:r>
            <a:r>
              <a:rPr lang="ru-RU" sz="2800" dirty="0">
                <a:latin typeface="Arial" panose="020B0604020202020204" pitchFamily="34" charset="0"/>
                <a:cs typeface="Arial" panose="020B0604020202020204" pitchFamily="34" charset="0"/>
              </a:rPr>
              <a:t> </a:t>
            </a:r>
            <a:r>
              <a:rPr lang="ru-RU" sz="2800" dirty="0" err="1">
                <a:latin typeface="Arial" panose="020B0604020202020204" pitchFamily="34" charset="0"/>
                <a:cs typeface="Arial" panose="020B0604020202020204" pitchFamily="34" charset="0"/>
              </a:rPr>
              <a:t>ти</a:t>
            </a:r>
            <a:r>
              <a:rPr lang="en-US" sz="2800" dirty="0" err="1">
                <a:latin typeface="Arial" panose="020B0604020202020204" pitchFamily="34" charset="0"/>
                <a:cs typeface="Arial" panose="020B0604020202020204" pitchFamily="34" charset="0"/>
              </a:rPr>
              <a:t>i</a:t>
            </a:r>
            <a:r>
              <a:rPr lang="ru-RU" sz="2800" dirty="0" err="1">
                <a:latin typeface="Arial" panose="020B0604020202020204" pitchFamily="34" charset="0"/>
                <a:cs typeface="Arial" panose="020B0604020202020204" pitchFamily="34" charset="0"/>
              </a:rPr>
              <a:t>ст</a:t>
            </a:r>
            <a:r>
              <a:rPr lang="en-US" sz="2800" dirty="0" err="1">
                <a:latin typeface="Arial" panose="020B0604020202020204" pitchFamily="34" charset="0"/>
                <a:cs typeface="Arial" panose="020B0604020202020204" pitchFamily="34" charset="0"/>
              </a:rPr>
              <a:t>i</a:t>
            </a:r>
            <a:r>
              <a:rPr lang="en-US" sz="2800" dirty="0">
                <a:latin typeface="Arial" panose="020B0604020202020204" pitchFamily="34" charset="0"/>
                <a:cs typeface="Arial" panose="020B0604020202020204" pitchFamily="34" charset="0"/>
              </a:rPr>
              <a:t> </a:t>
            </a:r>
            <a:r>
              <a:rPr lang="ru-RU" sz="2800" u="sng" dirty="0" err="1">
                <a:latin typeface="Arial" panose="020B0604020202020204" pitchFamily="34" charset="0"/>
                <a:cs typeface="Arial" panose="020B0604020202020204" pitchFamily="34" charset="0"/>
              </a:rPr>
              <a:t>хабарлама</a:t>
            </a:r>
            <a:r>
              <a:rPr lang="ru-RU" sz="2800" u="sng" dirty="0">
                <a:latin typeface="Arial" panose="020B0604020202020204" pitchFamily="34" charset="0"/>
                <a:cs typeface="Arial" panose="020B0604020202020204" pitchFamily="34" charset="0"/>
              </a:rPr>
              <a:t> </a:t>
            </a:r>
            <a:r>
              <a:rPr lang="ru-RU" sz="2800" u="sng" dirty="0" err="1">
                <a:latin typeface="Arial" panose="020B0604020202020204" pitchFamily="34" charset="0"/>
                <a:cs typeface="Arial" panose="020B0604020202020204" pitchFamily="34" charset="0"/>
              </a:rPr>
              <a:t>бер</a:t>
            </a:r>
            <a:r>
              <a:rPr lang="en-US" sz="2800" u="sng" dirty="0" err="1">
                <a:latin typeface="Arial" panose="020B0604020202020204" pitchFamily="34" charset="0"/>
                <a:cs typeface="Arial" panose="020B0604020202020204" pitchFamily="34" charset="0"/>
              </a:rPr>
              <a:t>i</a:t>
            </a:r>
            <a:r>
              <a:rPr lang="ru-RU" sz="2800" u="sng" dirty="0" err="1">
                <a:latin typeface="Arial" panose="020B0604020202020204" pitchFamily="34" charset="0"/>
                <a:cs typeface="Arial" panose="020B0604020202020204" pitchFamily="34" charset="0"/>
              </a:rPr>
              <a:t>лген</a:t>
            </a:r>
            <a:r>
              <a:rPr lang="ru-RU" sz="2800" u="sng" dirty="0">
                <a:latin typeface="Arial" panose="020B0604020202020204" pitchFamily="34" charset="0"/>
                <a:cs typeface="Arial" panose="020B0604020202020204" pitchFamily="34" charset="0"/>
              </a:rPr>
              <a:t> </a:t>
            </a:r>
            <a:r>
              <a:rPr lang="ru-RU" sz="2800" u="sng" dirty="0" err="1">
                <a:latin typeface="Arial" panose="020B0604020202020204" pitchFamily="34" charset="0"/>
                <a:cs typeface="Arial" panose="020B0604020202020204" pitchFamily="34" charset="0"/>
              </a:rPr>
              <a:t>айдың</a:t>
            </a:r>
            <a:r>
              <a:rPr lang="ru-RU" sz="2800" u="sng" dirty="0">
                <a:latin typeface="Arial" panose="020B0604020202020204" pitchFamily="34" charset="0"/>
                <a:cs typeface="Arial" panose="020B0604020202020204" pitchFamily="34" charset="0"/>
              </a:rPr>
              <a:t> </a:t>
            </a:r>
            <a:r>
              <a:rPr lang="ru-RU" sz="2800" u="sng" dirty="0" err="1">
                <a:latin typeface="Arial" panose="020B0604020202020204" pitchFamily="34" charset="0"/>
                <a:cs typeface="Arial" panose="020B0604020202020204" pitchFamily="34" charset="0"/>
              </a:rPr>
              <a:t>соңғы</a:t>
            </a:r>
            <a:r>
              <a:rPr lang="ru-RU" sz="2800" u="sng" dirty="0">
                <a:latin typeface="Arial" panose="020B0604020202020204" pitchFamily="34" charset="0"/>
                <a:cs typeface="Arial" panose="020B0604020202020204" pitchFamily="34" charset="0"/>
              </a:rPr>
              <a:t> </a:t>
            </a:r>
            <a:r>
              <a:rPr lang="ru-RU" sz="2800" u="sng" dirty="0" err="1">
                <a:latin typeface="Arial" panose="020B0604020202020204" pitchFamily="34" charset="0"/>
                <a:cs typeface="Arial" panose="020B0604020202020204" pitchFamily="34" charset="0"/>
              </a:rPr>
              <a:t>күн</a:t>
            </a:r>
            <a:r>
              <a:rPr lang="en-US" sz="2800" u="sng" dirty="0" err="1">
                <a:latin typeface="Arial" panose="020B0604020202020204" pitchFamily="34" charset="0"/>
                <a:cs typeface="Arial" panose="020B0604020202020204" pitchFamily="34" charset="0"/>
              </a:rPr>
              <a:t>i</a:t>
            </a:r>
            <a:r>
              <a:rPr lang="ru-RU" sz="2800" u="sng" dirty="0" err="1">
                <a:latin typeface="Arial" panose="020B0604020202020204" pitchFamily="34" charset="0"/>
                <a:cs typeface="Arial" panose="020B0604020202020204" pitchFamily="34" charset="0"/>
              </a:rPr>
              <a:t>нен</a:t>
            </a:r>
            <a:r>
              <a:rPr lang="ru-RU" sz="2800" u="sng" dirty="0">
                <a:latin typeface="Arial" panose="020B0604020202020204" pitchFamily="34" charset="0"/>
                <a:cs typeface="Arial" panose="020B0604020202020204" pitchFamily="34" charset="0"/>
              </a:rPr>
              <a:t> </a:t>
            </a:r>
            <a:r>
              <a:rPr lang="ru-RU" sz="2800" dirty="0" err="1">
                <a:latin typeface="Arial" panose="020B0604020202020204" pitchFamily="34" charset="0"/>
                <a:cs typeface="Arial" panose="020B0604020202020204" pitchFamily="34" charset="0"/>
              </a:rPr>
              <a:t>бастап</a:t>
            </a:r>
            <a:r>
              <a:rPr lang="ru-RU" sz="2800" dirty="0">
                <a:latin typeface="Arial" panose="020B0604020202020204" pitchFamily="34" charset="0"/>
                <a:cs typeface="Arial" panose="020B0604020202020204" pitchFamily="34" charset="0"/>
              </a:rPr>
              <a:t> </a:t>
            </a:r>
            <a:r>
              <a:rPr lang="ru-RU" sz="2800" dirty="0" err="1">
                <a:latin typeface="Arial" panose="020B0604020202020204" pitchFamily="34" charset="0"/>
                <a:cs typeface="Arial" panose="020B0604020202020204" pitchFamily="34" charset="0"/>
              </a:rPr>
              <a:t>тоқтатылады</a:t>
            </a:r>
            <a:r>
              <a:rPr lang="ru-RU" sz="2800" dirty="0">
                <a:latin typeface="Arial" panose="020B0604020202020204" pitchFamily="34" charset="0"/>
                <a:cs typeface="Arial" panose="020B0604020202020204" pitchFamily="34" charset="0"/>
              </a:rPr>
              <a:t>. </a:t>
            </a:r>
          </a:p>
        </p:txBody>
      </p:sp>
      <p:sp>
        <p:nvSpPr>
          <p:cNvPr id="3" name="Объект 2"/>
          <p:cNvSpPr>
            <a:spLocks noGrp="1"/>
          </p:cNvSpPr>
          <p:nvPr>
            <p:ph idx="1"/>
          </p:nvPr>
        </p:nvSpPr>
        <p:spPr>
          <a:xfrm>
            <a:off x="457200" y="2708920"/>
            <a:ext cx="8229600" cy="3888432"/>
          </a:xfrm>
        </p:spPr>
        <p:txBody>
          <a:bodyPr>
            <a:normAutofit fontScale="92500"/>
          </a:bodyPr>
          <a:lstStyle/>
          <a:p>
            <a:r>
              <a:rPr lang="ru-RU" dirty="0" err="1" smtClean="0"/>
              <a:t>Арнаулы</a:t>
            </a:r>
            <a:r>
              <a:rPr lang="ru-RU" dirty="0" smtClean="0"/>
              <a:t> </a:t>
            </a:r>
            <a:r>
              <a:rPr lang="ru-RU" dirty="0" err="1"/>
              <a:t>салық</a:t>
            </a:r>
            <a:r>
              <a:rPr lang="ru-RU" dirty="0"/>
              <a:t> режим</a:t>
            </a:r>
            <a:r>
              <a:rPr lang="en-US" dirty="0" err="1"/>
              <a:t>i</a:t>
            </a:r>
            <a:r>
              <a:rPr lang="ru-RU" dirty="0"/>
              <a:t>н </a:t>
            </a:r>
            <a:r>
              <a:rPr lang="ru-RU" dirty="0" err="1"/>
              <a:t>қолдануға</a:t>
            </a:r>
            <a:r>
              <a:rPr lang="ru-RU" dirty="0"/>
              <a:t> </a:t>
            </a:r>
            <a:r>
              <a:rPr lang="ru-RU" dirty="0" err="1"/>
              <a:t>мүмк</a:t>
            </a:r>
            <a:r>
              <a:rPr lang="en-US" dirty="0" err="1"/>
              <a:t>i</a:t>
            </a:r>
            <a:r>
              <a:rPr lang="ru-RU" dirty="0" err="1"/>
              <a:t>нд</a:t>
            </a:r>
            <a:r>
              <a:rPr lang="en-US" dirty="0" err="1"/>
              <a:t>i</a:t>
            </a:r>
            <a:r>
              <a:rPr lang="ru-RU" dirty="0"/>
              <a:t>к </a:t>
            </a:r>
            <a:r>
              <a:rPr lang="ru-RU" dirty="0" err="1"/>
              <a:t>бермейт</a:t>
            </a:r>
            <a:r>
              <a:rPr lang="en-US" dirty="0" err="1"/>
              <a:t>i</a:t>
            </a:r>
            <a:r>
              <a:rPr lang="ru-RU" dirty="0"/>
              <a:t>н </a:t>
            </a:r>
            <a:r>
              <a:rPr lang="ru-RU" dirty="0" err="1"/>
              <a:t>жағдайлар</a:t>
            </a:r>
            <a:r>
              <a:rPr lang="ru-RU" dirty="0"/>
              <a:t> </a:t>
            </a:r>
            <a:r>
              <a:rPr lang="ru-RU" dirty="0" err="1"/>
              <a:t>туындаған</a:t>
            </a:r>
            <a:r>
              <a:rPr lang="ru-RU" dirty="0"/>
              <a:t> </a:t>
            </a:r>
            <a:r>
              <a:rPr lang="ru-RU" dirty="0" err="1"/>
              <a:t>кезде</a:t>
            </a:r>
            <a:r>
              <a:rPr lang="ru-RU" dirty="0"/>
              <a:t> </a:t>
            </a:r>
            <a:r>
              <a:rPr lang="ru-RU" dirty="0" err="1"/>
              <a:t>салық</a:t>
            </a:r>
            <a:r>
              <a:rPr lang="ru-RU" dirty="0"/>
              <a:t> </a:t>
            </a:r>
            <a:r>
              <a:rPr lang="ru-RU" dirty="0" err="1"/>
              <a:t>төлеушіні</a:t>
            </a:r>
            <a:r>
              <a:rPr lang="ru-RU" dirty="0"/>
              <a:t> </a:t>
            </a:r>
            <a:r>
              <a:rPr lang="ru-RU" dirty="0" err="1"/>
              <a:t>арнаулы</a:t>
            </a:r>
            <a:r>
              <a:rPr lang="ru-RU" dirty="0"/>
              <a:t> </a:t>
            </a:r>
            <a:r>
              <a:rPr lang="ru-RU" dirty="0" err="1"/>
              <a:t>салық</a:t>
            </a:r>
            <a:r>
              <a:rPr lang="ru-RU" dirty="0"/>
              <a:t> </a:t>
            </a:r>
            <a:r>
              <a:rPr lang="ru-RU" dirty="0" err="1"/>
              <a:t>режимінен</a:t>
            </a:r>
            <a:r>
              <a:rPr lang="ru-RU" dirty="0"/>
              <a:t> </a:t>
            </a:r>
            <a:r>
              <a:rPr lang="ru-RU" dirty="0" err="1"/>
              <a:t>салық</a:t>
            </a:r>
            <a:r>
              <a:rPr lang="ru-RU" dirty="0"/>
              <a:t> </a:t>
            </a:r>
            <a:r>
              <a:rPr lang="ru-RU" dirty="0" err="1"/>
              <a:t>салудың</a:t>
            </a:r>
            <a:r>
              <a:rPr lang="ru-RU" dirty="0"/>
              <a:t> </a:t>
            </a:r>
            <a:r>
              <a:rPr lang="ru-RU" b="1" dirty="0" err="1"/>
              <a:t>жалпыға</a:t>
            </a:r>
            <a:r>
              <a:rPr lang="ru-RU" b="1" dirty="0"/>
              <a:t> </a:t>
            </a:r>
            <a:r>
              <a:rPr lang="ru-RU" b="1" dirty="0" err="1"/>
              <a:t>бірдей</a:t>
            </a:r>
            <a:r>
              <a:rPr lang="ru-RU" b="1" dirty="0"/>
              <a:t> </a:t>
            </a:r>
            <a:r>
              <a:rPr lang="ru-RU" b="1" dirty="0" err="1"/>
              <a:t>белг</a:t>
            </a:r>
            <a:r>
              <a:rPr lang="en-US" b="1" dirty="0" err="1"/>
              <a:t>i</a:t>
            </a:r>
            <a:r>
              <a:rPr lang="ru-RU" b="1" dirty="0" err="1"/>
              <a:t>ленген</a:t>
            </a:r>
            <a:r>
              <a:rPr lang="ru-RU" b="1" dirty="0"/>
              <a:t> </a:t>
            </a:r>
            <a:r>
              <a:rPr lang="ru-RU" b="1" dirty="0" err="1"/>
              <a:t>тәртібіне</a:t>
            </a:r>
            <a:r>
              <a:rPr lang="ru-RU" b="1" dirty="0"/>
              <a:t> </a:t>
            </a:r>
            <a:r>
              <a:rPr lang="ru-RU" b="1" dirty="0" err="1"/>
              <a:t>көшіру</a:t>
            </a:r>
            <a:r>
              <a:rPr lang="ru-RU" b="1" dirty="0"/>
              <a:t> </a:t>
            </a:r>
            <a:r>
              <a:rPr lang="ru-RU" dirty="0"/>
              <a:t>(</a:t>
            </a:r>
            <a:r>
              <a:rPr lang="ru-RU" dirty="0" err="1"/>
              <a:t>ауыстыру</a:t>
            </a:r>
            <a:r>
              <a:rPr lang="ru-RU" dirty="0"/>
              <a:t>) </a:t>
            </a:r>
            <a:r>
              <a:rPr lang="ru-RU" dirty="0" err="1"/>
              <a:t>кезінде</a:t>
            </a:r>
            <a:r>
              <a:rPr lang="ru-RU" dirty="0"/>
              <a:t> </a:t>
            </a:r>
            <a:r>
              <a:rPr lang="ru-RU" dirty="0" err="1"/>
              <a:t>салық</a:t>
            </a:r>
            <a:r>
              <a:rPr lang="ru-RU" dirty="0"/>
              <a:t> </a:t>
            </a:r>
            <a:r>
              <a:rPr lang="ru-RU" dirty="0" err="1"/>
              <a:t>салудың</a:t>
            </a:r>
            <a:r>
              <a:rPr lang="ru-RU" dirty="0"/>
              <a:t> </a:t>
            </a:r>
            <a:r>
              <a:rPr lang="ru-RU" dirty="0" err="1"/>
              <a:t>жалпыға</a:t>
            </a:r>
            <a:r>
              <a:rPr lang="ru-RU" dirty="0"/>
              <a:t> </a:t>
            </a:r>
            <a:r>
              <a:rPr lang="ru-RU" dirty="0" err="1"/>
              <a:t>бірдей</a:t>
            </a:r>
            <a:r>
              <a:rPr lang="ru-RU" dirty="0"/>
              <a:t> </a:t>
            </a:r>
            <a:r>
              <a:rPr lang="ru-RU" dirty="0" err="1"/>
              <a:t>белг</a:t>
            </a:r>
            <a:r>
              <a:rPr lang="en-US" dirty="0" err="1"/>
              <a:t>i</a:t>
            </a:r>
            <a:r>
              <a:rPr lang="ru-RU" dirty="0" err="1"/>
              <a:t>ленген</a:t>
            </a:r>
            <a:r>
              <a:rPr lang="ru-RU" dirty="0"/>
              <a:t> </a:t>
            </a:r>
            <a:r>
              <a:rPr lang="ru-RU" dirty="0" err="1"/>
              <a:t>тәртібін</a:t>
            </a:r>
            <a:r>
              <a:rPr lang="ru-RU" dirty="0"/>
              <a:t> </a:t>
            </a:r>
            <a:r>
              <a:rPr lang="ru-RU" dirty="0" err="1"/>
              <a:t>қолданудың</a:t>
            </a:r>
            <a:r>
              <a:rPr lang="ru-RU" dirty="0"/>
              <a:t> </a:t>
            </a:r>
            <a:r>
              <a:rPr lang="ru-RU" dirty="0" err="1"/>
              <a:t>басталу</a:t>
            </a:r>
            <a:r>
              <a:rPr lang="ru-RU" dirty="0"/>
              <a:t> </a:t>
            </a:r>
            <a:r>
              <a:rPr lang="ru-RU" dirty="0" err="1"/>
              <a:t>күні</a:t>
            </a:r>
            <a:r>
              <a:rPr lang="ru-RU" dirty="0"/>
              <a:t> </a:t>
            </a:r>
            <a:r>
              <a:rPr lang="ru-RU" u="sng" dirty="0" err="1"/>
              <a:t>осындай</a:t>
            </a:r>
            <a:r>
              <a:rPr lang="ru-RU" u="sng" dirty="0"/>
              <a:t> </a:t>
            </a:r>
            <a:r>
              <a:rPr lang="ru-RU" u="sng" dirty="0" err="1"/>
              <a:t>жағдайлар</a:t>
            </a:r>
            <a:r>
              <a:rPr lang="ru-RU" u="sng" dirty="0"/>
              <a:t> </a:t>
            </a:r>
            <a:r>
              <a:rPr lang="ru-RU" u="sng" dirty="0" err="1"/>
              <a:t>туындаған</a:t>
            </a:r>
            <a:r>
              <a:rPr lang="ru-RU" u="sng" dirty="0"/>
              <a:t> </a:t>
            </a:r>
            <a:r>
              <a:rPr lang="ru-RU" u="sng" dirty="0" err="1"/>
              <a:t>айдың</a:t>
            </a:r>
            <a:r>
              <a:rPr lang="ru-RU" u="sng" dirty="0"/>
              <a:t> 1-күні </a:t>
            </a:r>
            <a:r>
              <a:rPr lang="ru-RU" dirty="0" err="1"/>
              <a:t>болып</a:t>
            </a:r>
            <a:r>
              <a:rPr lang="ru-RU" dirty="0"/>
              <a:t> </a:t>
            </a:r>
            <a:r>
              <a:rPr lang="ru-RU" dirty="0" err="1"/>
              <a:t>табылады</a:t>
            </a:r>
            <a:r>
              <a:rPr lang="ru-RU" dirty="0"/>
              <a:t>.</a:t>
            </a:r>
          </a:p>
        </p:txBody>
      </p:sp>
    </p:spTree>
    <p:extLst>
      <p:ext uri="{BB962C8B-B14F-4D97-AF65-F5344CB8AC3E}">
        <p14:creationId xmlns:p14="http://schemas.microsoft.com/office/powerpoint/2010/main" val="276632736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706090"/>
          </a:xfrm>
        </p:spPr>
        <p:txBody>
          <a:bodyPr>
            <a:normAutofit/>
          </a:bodyPr>
          <a:lstStyle/>
          <a:p>
            <a:r>
              <a:rPr lang="ru-RU" sz="2000" b="1" dirty="0">
                <a:solidFill>
                  <a:schemeClr val="tx2">
                    <a:lumMod val="60000"/>
                    <a:lumOff val="40000"/>
                  </a:schemeClr>
                </a:solidFill>
                <a:latin typeface="Arial" panose="020B0604020202020204" pitchFamily="34" charset="0"/>
                <a:cs typeface="Arial" panose="020B0604020202020204" pitchFamily="34" charset="0"/>
              </a:rPr>
              <a:t>ШАҒЫН БИЗНЕС СУБЪЕКТІЛЕРІ ҮШІН АРНАУЛЫ САЛЫҚ РЕЖИМДЕРІ БОЙЫНША ЖАЛПЫ </a:t>
            </a:r>
            <a:r>
              <a:rPr lang="ru-RU" sz="2000" b="1" dirty="0" smtClean="0">
                <a:solidFill>
                  <a:schemeClr val="tx2">
                    <a:lumMod val="60000"/>
                    <a:lumOff val="40000"/>
                  </a:schemeClr>
                </a:solidFill>
                <a:latin typeface="Arial" panose="020B0604020202020204" pitchFamily="34" charset="0"/>
                <a:cs typeface="Arial" panose="020B0604020202020204" pitchFamily="34" charset="0"/>
              </a:rPr>
              <a:t>ЕРЕЖЕЛЕР </a:t>
            </a:r>
            <a:r>
              <a:rPr lang="ru-RU" sz="2000" dirty="0"/>
              <a:t>680-бап</a:t>
            </a:r>
            <a:endParaRPr lang="ru-RU" sz="2000" b="1" dirty="0">
              <a:solidFill>
                <a:schemeClr val="tx2">
                  <a:lumMod val="60000"/>
                  <a:lumOff val="40000"/>
                </a:schemeClr>
              </a:solidFill>
              <a:latin typeface="Arial" panose="020B0604020202020204" pitchFamily="34" charset="0"/>
              <a:cs typeface="Arial" panose="020B0604020202020204" pitchFamily="34" charset="0"/>
            </a:endParaRPr>
          </a:p>
        </p:txBody>
      </p:sp>
      <p:sp>
        <p:nvSpPr>
          <p:cNvPr id="3" name="Объект 2"/>
          <p:cNvSpPr>
            <a:spLocks noGrp="1"/>
          </p:cNvSpPr>
          <p:nvPr>
            <p:ph idx="1"/>
          </p:nvPr>
        </p:nvSpPr>
        <p:spPr>
          <a:xfrm>
            <a:off x="457200" y="1052736"/>
            <a:ext cx="8579296" cy="5760640"/>
          </a:xfrm>
        </p:spPr>
        <p:txBody>
          <a:bodyPr>
            <a:normAutofit fontScale="85000" lnSpcReduction="10000"/>
          </a:bodyPr>
          <a:lstStyle/>
          <a:p>
            <a:pPr marL="0" indent="0">
              <a:buNone/>
            </a:pPr>
            <a:r>
              <a:rPr lang="ru-RU" b="1" dirty="0" err="1"/>
              <a:t>Арнаулы</a:t>
            </a:r>
            <a:r>
              <a:rPr lang="ru-RU" b="1" dirty="0"/>
              <a:t> </a:t>
            </a:r>
            <a:r>
              <a:rPr lang="ru-RU" b="1" dirty="0" err="1"/>
              <a:t>салық</a:t>
            </a:r>
            <a:r>
              <a:rPr lang="ru-RU" b="1" dirty="0"/>
              <a:t> </a:t>
            </a:r>
            <a:r>
              <a:rPr lang="ru-RU" b="1" dirty="0" err="1"/>
              <a:t>режимі</a:t>
            </a:r>
            <a:r>
              <a:rPr lang="ru-RU" b="1" dirty="0"/>
              <a:t> </a:t>
            </a:r>
            <a:r>
              <a:rPr lang="ru-RU" b="1" dirty="0" err="1"/>
              <a:t>шағын</a:t>
            </a:r>
            <a:r>
              <a:rPr lang="ru-RU" b="1" dirty="0"/>
              <a:t> бизнес </a:t>
            </a:r>
            <a:r>
              <a:rPr lang="ru-RU" b="1" dirty="0" err="1"/>
              <a:t>субъектілері</a:t>
            </a:r>
            <a:r>
              <a:rPr lang="ru-RU" b="1" dirty="0"/>
              <a:t> </a:t>
            </a:r>
            <a:r>
              <a:rPr lang="ru-RU" dirty="0" err="1" smtClean="0"/>
              <a:t>үшін</a:t>
            </a:r>
            <a:r>
              <a:rPr lang="ru-RU" dirty="0" smtClean="0"/>
              <a:t>:</a:t>
            </a:r>
          </a:p>
          <a:p>
            <a:pPr marL="0" indent="0">
              <a:buNone/>
            </a:pPr>
            <a:r>
              <a:rPr lang="ru-RU" dirty="0" smtClean="0"/>
              <a:t>1</a:t>
            </a:r>
            <a:r>
              <a:rPr lang="ru-RU" dirty="0"/>
              <a:t>) </a:t>
            </a:r>
            <a:r>
              <a:rPr lang="ru-RU" dirty="0">
                <a:solidFill>
                  <a:schemeClr val="tx2">
                    <a:lumMod val="60000"/>
                    <a:lumOff val="40000"/>
                  </a:schemeClr>
                </a:solidFill>
              </a:rPr>
              <a:t>патент нег</a:t>
            </a:r>
            <a:r>
              <a:rPr lang="en-US" dirty="0" err="1">
                <a:solidFill>
                  <a:schemeClr val="tx2">
                    <a:lumMod val="60000"/>
                    <a:lumOff val="40000"/>
                  </a:schemeClr>
                </a:solidFill>
              </a:rPr>
              <a:t>i</a:t>
            </a:r>
            <a:r>
              <a:rPr lang="ru-RU" dirty="0">
                <a:solidFill>
                  <a:schemeClr val="tx2">
                    <a:lumMod val="60000"/>
                    <a:lumOff val="40000"/>
                  </a:schemeClr>
                </a:solidFill>
              </a:rPr>
              <a:t>з</a:t>
            </a:r>
            <a:r>
              <a:rPr lang="en-US" dirty="0" err="1">
                <a:solidFill>
                  <a:schemeClr val="tx2">
                    <a:lumMod val="60000"/>
                    <a:lumOff val="40000"/>
                  </a:schemeClr>
                </a:solidFill>
              </a:rPr>
              <a:t>i</a:t>
            </a:r>
            <a:r>
              <a:rPr lang="ru-RU" dirty="0" err="1">
                <a:solidFill>
                  <a:schemeClr val="tx2">
                    <a:lumMod val="60000"/>
                    <a:lumOff val="40000"/>
                  </a:schemeClr>
                </a:solidFill>
              </a:rPr>
              <a:t>нде</a:t>
            </a:r>
            <a:r>
              <a:rPr lang="ru-RU" dirty="0">
                <a:solidFill>
                  <a:schemeClr val="tx2">
                    <a:lumMod val="60000"/>
                    <a:lumOff val="40000"/>
                  </a:schemeClr>
                </a:solidFill>
              </a:rPr>
              <a:t> </a:t>
            </a:r>
            <a:r>
              <a:rPr lang="ru-RU" dirty="0" err="1">
                <a:solidFill>
                  <a:schemeClr val="tx2">
                    <a:lumMod val="60000"/>
                    <a:lumOff val="40000"/>
                  </a:schemeClr>
                </a:solidFill>
              </a:rPr>
              <a:t>арнаулы</a:t>
            </a:r>
            <a:r>
              <a:rPr lang="ru-RU" dirty="0">
                <a:solidFill>
                  <a:schemeClr val="tx2">
                    <a:lumMod val="60000"/>
                    <a:lumOff val="40000"/>
                  </a:schemeClr>
                </a:solidFill>
              </a:rPr>
              <a:t> </a:t>
            </a:r>
            <a:r>
              <a:rPr lang="ru-RU" dirty="0" err="1">
                <a:solidFill>
                  <a:schemeClr val="tx2">
                    <a:lumMod val="60000"/>
                    <a:lumOff val="40000"/>
                  </a:schemeClr>
                </a:solidFill>
              </a:rPr>
              <a:t>салық</a:t>
            </a:r>
            <a:r>
              <a:rPr lang="ru-RU" dirty="0">
                <a:solidFill>
                  <a:schemeClr val="tx2">
                    <a:lumMod val="60000"/>
                    <a:lumOff val="40000"/>
                  </a:schemeClr>
                </a:solidFill>
              </a:rPr>
              <a:t> режим</a:t>
            </a:r>
            <a:r>
              <a:rPr lang="en-US" dirty="0" err="1">
                <a:solidFill>
                  <a:schemeClr val="tx2">
                    <a:lumMod val="60000"/>
                    <a:lumOff val="40000"/>
                  </a:schemeClr>
                </a:solidFill>
              </a:rPr>
              <a:t>i</a:t>
            </a:r>
            <a:r>
              <a:rPr lang="ru-RU" dirty="0">
                <a:solidFill>
                  <a:schemeClr val="tx2">
                    <a:lumMod val="60000"/>
                    <a:lumOff val="40000"/>
                  </a:schemeClr>
                </a:solidFill>
              </a:rPr>
              <a:t>н </a:t>
            </a:r>
            <a:r>
              <a:rPr lang="ru-RU" dirty="0" err="1">
                <a:solidFill>
                  <a:schemeClr val="tx2">
                    <a:lumMod val="60000"/>
                    <a:lumOff val="40000"/>
                  </a:schemeClr>
                </a:solidFill>
              </a:rPr>
              <a:t>қолдану</a:t>
            </a:r>
            <a:r>
              <a:rPr lang="ru-RU" dirty="0">
                <a:solidFill>
                  <a:schemeClr val="tx2">
                    <a:lumMod val="60000"/>
                    <a:lumOff val="40000"/>
                  </a:schemeClr>
                </a:solidFill>
              </a:rPr>
              <a:t> </a:t>
            </a:r>
            <a:r>
              <a:rPr lang="ru-RU" dirty="0" err="1">
                <a:solidFill>
                  <a:schemeClr val="tx2">
                    <a:lumMod val="60000"/>
                    <a:lumOff val="40000"/>
                  </a:schemeClr>
                </a:solidFill>
              </a:rPr>
              <a:t>кез</a:t>
            </a:r>
            <a:r>
              <a:rPr lang="en-US" dirty="0" err="1">
                <a:solidFill>
                  <a:schemeClr val="tx2">
                    <a:lumMod val="60000"/>
                    <a:lumOff val="40000"/>
                  </a:schemeClr>
                </a:solidFill>
              </a:rPr>
              <a:t>i</a:t>
            </a:r>
            <a:r>
              <a:rPr lang="ru-RU" dirty="0" err="1">
                <a:solidFill>
                  <a:schemeClr val="tx2">
                    <a:lumMod val="60000"/>
                    <a:lumOff val="40000"/>
                  </a:schemeClr>
                </a:solidFill>
              </a:rPr>
              <a:t>нде</a:t>
            </a:r>
            <a:r>
              <a:rPr lang="ru-RU" dirty="0">
                <a:solidFill>
                  <a:schemeClr val="tx2">
                    <a:lumMod val="60000"/>
                    <a:lumOff val="40000"/>
                  </a:schemeClr>
                </a:solidFill>
              </a:rPr>
              <a:t> </a:t>
            </a:r>
            <a:r>
              <a:rPr lang="ru-RU" dirty="0" err="1"/>
              <a:t>төлем</a:t>
            </a:r>
            <a:r>
              <a:rPr lang="ru-RU" dirty="0"/>
              <a:t> </a:t>
            </a:r>
            <a:r>
              <a:rPr lang="ru-RU" dirty="0" err="1"/>
              <a:t>көз</a:t>
            </a:r>
            <a:r>
              <a:rPr lang="en-US" dirty="0" err="1"/>
              <a:t>i</a:t>
            </a:r>
            <a:r>
              <a:rPr lang="ru-RU" dirty="0" err="1"/>
              <a:t>нен</a:t>
            </a:r>
            <a:r>
              <a:rPr lang="ru-RU" dirty="0"/>
              <a:t> </a:t>
            </a:r>
            <a:r>
              <a:rPr lang="ru-RU" dirty="0" err="1"/>
              <a:t>ұстап</a:t>
            </a:r>
            <a:r>
              <a:rPr lang="ru-RU" dirty="0"/>
              <a:t> </a:t>
            </a:r>
            <a:r>
              <a:rPr lang="ru-RU" dirty="0" err="1"/>
              <a:t>қалатын</a:t>
            </a:r>
            <a:r>
              <a:rPr lang="ru-RU" dirty="0"/>
              <a:t> </a:t>
            </a:r>
            <a:r>
              <a:rPr lang="ru-RU" dirty="0" err="1"/>
              <a:t>салықтарды</a:t>
            </a:r>
            <a:r>
              <a:rPr lang="ru-RU" dirty="0"/>
              <a:t> </a:t>
            </a:r>
            <a:r>
              <a:rPr lang="ru-RU" dirty="0" err="1"/>
              <a:t>қоспағанда</a:t>
            </a:r>
            <a:r>
              <a:rPr lang="ru-RU" dirty="0"/>
              <a:t>, </a:t>
            </a:r>
            <a:r>
              <a:rPr lang="ru-RU" dirty="0" err="1"/>
              <a:t>жеке</a:t>
            </a:r>
            <a:r>
              <a:rPr lang="ru-RU" dirty="0"/>
              <a:t> </a:t>
            </a:r>
            <a:r>
              <a:rPr lang="ru-RU" dirty="0" err="1"/>
              <a:t>табыс</a:t>
            </a:r>
            <a:r>
              <a:rPr lang="ru-RU" dirty="0"/>
              <a:t> </a:t>
            </a:r>
            <a:r>
              <a:rPr lang="ru-RU" dirty="0" err="1" smtClean="0"/>
              <a:t>салығын</a:t>
            </a:r>
            <a:r>
              <a:rPr lang="ru-RU" dirty="0" smtClean="0"/>
              <a:t>;</a:t>
            </a:r>
          </a:p>
          <a:p>
            <a:pPr marL="0" indent="0">
              <a:buNone/>
            </a:pPr>
            <a:r>
              <a:rPr lang="ru-RU" dirty="0" smtClean="0"/>
              <a:t>2</a:t>
            </a:r>
            <a:r>
              <a:rPr lang="ru-RU" dirty="0"/>
              <a:t>) </a:t>
            </a:r>
            <a:r>
              <a:rPr lang="ru-RU" dirty="0" err="1">
                <a:solidFill>
                  <a:schemeClr val="tx2">
                    <a:lumMod val="60000"/>
                    <a:lumOff val="40000"/>
                  </a:schemeClr>
                </a:solidFill>
              </a:rPr>
              <a:t>оңайлатылған</a:t>
            </a:r>
            <a:r>
              <a:rPr lang="ru-RU" dirty="0">
                <a:solidFill>
                  <a:schemeClr val="tx2">
                    <a:lumMod val="60000"/>
                    <a:lumOff val="40000"/>
                  </a:schemeClr>
                </a:solidFill>
              </a:rPr>
              <a:t> декларация нег</a:t>
            </a:r>
            <a:r>
              <a:rPr lang="en-US" dirty="0" err="1">
                <a:solidFill>
                  <a:schemeClr val="tx2">
                    <a:lumMod val="60000"/>
                    <a:lumOff val="40000"/>
                  </a:schemeClr>
                </a:solidFill>
              </a:rPr>
              <a:t>i</a:t>
            </a:r>
            <a:r>
              <a:rPr lang="ru-RU" dirty="0">
                <a:solidFill>
                  <a:schemeClr val="tx2">
                    <a:lumMod val="60000"/>
                    <a:lumOff val="40000"/>
                  </a:schemeClr>
                </a:solidFill>
              </a:rPr>
              <a:t>з</a:t>
            </a:r>
            <a:r>
              <a:rPr lang="en-US" dirty="0" err="1">
                <a:solidFill>
                  <a:schemeClr val="tx2">
                    <a:lumMod val="60000"/>
                    <a:lumOff val="40000"/>
                  </a:schemeClr>
                </a:solidFill>
              </a:rPr>
              <a:t>i</a:t>
            </a:r>
            <a:r>
              <a:rPr lang="ru-RU" dirty="0" err="1">
                <a:solidFill>
                  <a:schemeClr val="tx2">
                    <a:lumMod val="60000"/>
                    <a:lumOff val="40000"/>
                  </a:schemeClr>
                </a:solidFill>
              </a:rPr>
              <a:t>нде</a:t>
            </a:r>
            <a:r>
              <a:rPr lang="ru-RU" dirty="0">
                <a:solidFill>
                  <a:schemeClr val="tx2">
                    <a:lumMod val="60000"/>
                    <a:lumOff val="40000"/>
                  </a:schemeClr>
                </a:solidFill>
              </a:rPr>
              <a:t> </a:t>
            </a:r>
            <a:r>
              <a:rPr lang="ru-RU" dirty="0" err="1">
                <a:solidFill>
                  <a:schemeClr val="tx2">
                    <a:lumMod val="60000"/>
                    <a:lumOff val="40000"/>
                  </a:schemeClr>
                </a:solidFill>
              </a:rPr>
              <a:t>арнаулы</a:t>
            </a:r>
            <a:r>
              <a:rPr lang="ru-RU" dirty="0">
                <a:solidFill>
                  <a:schemeClr val="tx2">
                    <a:lumMod val="60000"/>
                    <a:lumOff val="40000"/>
                  </a:schemeClr>
                </a:solidFill>
              </a:rPr>
              <a:t> </a:t>
            </a:r>
            <a:r>
              <a:rPr lang="ru-RU" dirty="0" err="1">
                <a:solidFill>
                  <a:schemeClr val="tx2">
                    <a:lumMod val="60000"/>
                    <a:lumOff val="40000"/>
                  </a:schemeClr>
                </a:solidFill>
              </a:rPr>
              <a:t>салық</a:t>
            </a:r>
            <a:r>
              <a:rPr lang="ru-RU" dirty="0">
                <a:solidFill>
                  <a:schemeClr val="tx2">
                    <a:lumMod val="60000"/>
                    <a:lumOff val="40000"/>
                  </a:schemeClr>
                </a:solidFill>
              </a:rPr>
              <a:t> режим</a:t>
            </a:r>
            <a:r>
              <a:rPr lang="en-US" dirty="0" err="1">
                <a:solidFill>
                  <a:schemeClr val="tx2">
                    <a:lumMod val="60000"/>
                    <a:lumOff val="40000"/>
                  </a:schemeClr>
                </a:solidFill>
              </a:rPr>
              <a:t>i</a:t>
            </a:r>
            <a:r>
              <a:rPr lang="ru-RU" dirty="0">
                <a:solidFill>
                  <a:schemeClr val="tx2">
                    <a:lumMod val="60000"/>
                    <a:lumOff val="40000"/>
                  </a:schemeClr>
                </a:solidFill>
              </a:rPr>
              <a:t>н </a:t>
            </a:r>
            <a:r>
              <a:rPr lang="ru-RU" dirty="0" err="1">
                <a:solidFill>
                  <a:schemeClr val="tx2">
                    <a:lumMod val="60000"/>
                    <a:lumOff val="40000"/>
                  </a:schemeClr>
                </a:solidFill>
              </a:rPr>
              <a:t>қолдану</a:t>
            </a:r>
            <a:r>
              <a:rPr lang="ru-RU" dirty="0">
                <a:solidFill>
                  <a:schemeClr val="tx2">
                    <a:lumMod val="60000"/>
                    <a:lumOff val="40000"/>
                  </a:schemeClr>
                </a:solidFill>
              </a:rPr>
              <a:t> </a:t>
            </a:r>
            <a:r>
              <a:rPr lang="ru-RU" dirty="0" err="1">
                <a:solidFill>
                  <a:schemeClr val="tx2">
                    <a:lumMod val="60000"/>
                    <a:lumOff val="40000"/>
                  </a:schemeClr>
                </a:solidFill>
              </a:rPr>
              <a:t>кез</a:t>
            </a:r>
            <a:r>
              <a:rPr lang="en-US" dirty="0" err="1">
                <a:solidFill>
                  <a:schemeClr val="tx2">
                    <a:lumMod val="60000"/>
                    <a:lumOff val="40000"/>
                  </a:schemeClr>
                </a:solidFill>
              </a:rPr>
              <a:t>i</a:t>
            </a:r>
            <a:r>
              <a:rPr lang="ru-RU" dirty="0" err="1">
                <a:solidFill>
                  <a:schemeClr val="tx2">
                    <a:lumMod val="60000"/>
                    <a:lumOff val="40000"/>
                  </a:schemeClr>
                </a:solidFill>
              </a:rPr>
              <a:t>нде</a:t>
            </a:r>
            <a:r>
              <a:rPr lang="ru-RU" dirty="0">
                <a:solidFill>
                  <a:schemeClr val="tx2">
                    <a:lumMod val="60000"/>
                    <a:lumOff val="40000"/>
                  </a:schemeClr>
                </a:solidFill>
              </a:rPr>
              <a:t> </a:t>
            </a:r>
            <a:r>
              <a:rPr lang="ru-RU" dirty="0" err="1"/>
              <a:t>төлем</a:t>
            </a:r>
            <a:r>
              <a:rPr lang="ru-RU" dirty="0"/>
              <a:t> </a:t>
            </a:r>
            <a:r>
              <a:rPr lang="ru-RU" dirty="0" err="1"/>
              <a:t>көз</a:t>
            </a:r>
            <a:r>
              <a:rPr lang="en-US" dirty="0" err="1"/>
              <a:t>i</a:t>
            </a:r>
            <a:r>
              <a:rPr lang="ru-RU" dirty="0" err="1"/>
              <a:t>нен</a:t>
            </a:r>
            <a:r>
              <a:rPr lang="ru-RU" dirty="0"/>
              <a:t> </a:t>
            </a:r>
            <a:r>
              <a:rPr lang="ru-RU" dirty="0" err="1"/>
              <a:t>ұстап</a:t>
            </a:r>
            <a:r>
              <a:rPr lang="ru-RU" dirty="0"/>
              <a:t> </a:t>
            </a:r>
            <a:r>
              <a:rPr lang="ru-RU" dirty="0" err="1"/>
              <a:t>қалатын</a:t>
            </a:r>
            <a:r>
              <a:rPr lang="ru-RU" dirty="0"/>
              <a:t> </a:t>
            </a:r>
            <a:r>
              <a:rPr lang="ru-RU" dirty="0" err="1"/>
              <a:t>салықтарды</a:t>
            </a:r>
            <a:r>
              <a:rPr lang="ru-RU" dirty="0"/>
              <a:t> </a:t>
            </a:r>
            <a:r>
              <a:rPr lang="ru-RU" dirty="0" err="1"/>
              <a:t>қоспағанда</a:t>
            </a:r>
            <a:r>
              <a:rPr lang="ru-RU" dirty="0"/>
              <a:t>, </a:t>
            </a:r>
            <a:r>
              <a:rPr lang="ru-RU" dirty="0" err="1"/>
              <a:t>әлеуметт</a:t>
            </a:r>
            <a:r>
              <a:rPr lang="en-US" dirty="0" err="1"/>
              <a:t>i</a:t>
            </a:r>
            <a:r>
              <a:rPr lang="ru-RU" dirty="0"/>
              <a:t>к </a:t>
            </a:r>
            <a:r>
              <a:rPr lang="ru-RU" dirty="0" err="1"/>
              <a:t>салықты</a:t>
            </a:r>
            <a:r>
              <a:rPr lang="ru-RU" dirty="0"/>
              <a:t>, </a:t>
            </a:r>
            <a:r>
              <a:rPr lang="ru-RU" dirty="0" err="1"/>
              <a:t>корпоративт</a:t>
            </a:r>
            <a:r>
              <a:rPr lang="en-US" dirty="0" err="1"/>
              <a:t>i</a:t>
            </a:r>
            <a:r>
              <a:rPr lang="ru-RU" dirty="0"/>
              <a:t>к </a:t>
            </a:r>
            <a:r>
              <a:rPr lang="ru-RU" dirty="0" err="1"/>
              <a:t>немесе</a:t>
            </a:r>
            <a:r>
              <a:rPr lang="ru-RU" dirty="0"/>
              <a:t> </a:t>
            </a:r>
            <a:r>
              <a:rPr lang="ru-RU" dirty="0" err="1"/>
              <a:t>жеке</a:t>
            </a:r>
            <a:r>
              <a:rPr lang="ru-RU" dirty="0"/>
              <a:t> </a:t>
            </a:r>
            <a:r>
              <a:rPr lang="ru-RU" dirty="0" err="1"/>
              <a:t>табыс</a:t>
            </a:r>
            <a:r>
              <a:rPr lang="ru-RU" dirty="0"/>
              <a:t> </a:t>
            </a:r>
            <a:r>
              <a:rPr lang="ru-RU" dirty="0" err="1" smtClean="0"/>
              <a:t>салығын</a:t>
            </a:r>
            <a:r>
              <a:rPr lang="ru-RU" dirty="0" smtClean="0"/>
              <a:t>;</a:t>
            </a:r>
          </a:p>
          <a:p>
            <a:pPr marL="0" indent="0">
              <a:buNone/>
            </a:pPr>
            <a:r>
              <a:rPr lang="ru-RU" dirty="0" smtClean="0"/>
              <a:t>3</a:t>
            </a:r>
            <a:r>
              <a:rPr lang="ru-RU" dirty="0"/>
              <a:t>) </a:t>
            </a:r>
            <a:r>
              <a:rPr lang="ru-RU" dirty="0" err="1">
                <a:solidFill>
                  <a:schemeClr val="tx2">
                    <a:lumMod val="60000"/>
                    <a:lumOff val="40000"/>
                  </a:schemeClr>
                </a:solidFill>
              </a:rPr>
              <a:t>арнаулы</a:t>
            </a:r>
            <a:r>
              <a:rPr lang="ru-RU" dirty="0">
                <a:solidFill>
                  <a:schemeClr val="tx2">
                    <a:lumMod val="60000"/>
                    <a:lumOff val="40000"/>
                  </a:schemeClr>
                </a:solidFill>
              </a:rPr>
              <a:t> </a:t>
            </a:r>
            <a:r>
              <a:rPr lang="ru-RU" dirty="0" err="1">
                <a:solidFill>
                  <a:schemeClr val="tx2">
                    <a:lumMod val="60000"/>
                    <a:lumOff val="40000"/>
                  </a:schemeClr>
                </a:solidFill>
              </a:rPr>
              <a:t>салық</a:t>
            </a:r>
            <a:r>
              <a:rPr lang="ru-RU" dirty="0">
                <a:solidFill>
                  <a:schemeClr val="tx2">
                    <a:lumMod val="60000"/>
                    <a:lumOff val="40000"/>
                  </a:schemeClr>
                </a:solidFill>
              </a:rPr>
              <a:t> режим</a:t>
            </a:r>
            <a:r>
              <a:rPr lang="en-US" dirty="0" err="1">
                <a:solidFill>
                  <a:schemeClr val="tx2">
                    <a:lumMod val="60000"/>
                    <a:lumOff val="40000"/>
                  </a:schemeClr>
                </a:solidFill>
              </a:rPr>
              <a:t>i</a:t>
            </a:r>
            <a:r>
              <a:rPr lang="ru-RU" dirty="0">
                <a:solidFill>
                  <a:schemeClr val="tx2">
                    <a:lumMod val="60000"/>
                    <a:lumOff val="40000"/>
                  </a:schemeClr>
                </a:solidFill>
              </a:rPr>
              <a:t>н </a:t>
            </a:r>
            <a:r>
              <a:rPr lang="ru-RU" dirty="0" err="1">
                <a:solidFill>
                  <a:schemeClr val="tx2">
                    <a:lumMod val="60000"/>
                    <a:lumOff val="40000"/>
                  </a:schemeClr>
                </a:solidFill>
              </a:rPr>
              <a:t>тіркелген</a:t>
            </a:r>
            <a:r>
              <a:rPr lang="ru-RU" dirty="0">
                <a:solidFill>
                  <a:schemeClr val="tx2">
                    <a:lumMod val="60000"/>
                    <a:lumOff val="40000"/>
                  </a:schemeClr>
                </a:solidFill>
              </a:rPr>
              <a:t> </a:t>
            </a:r>
            <a:r>
              <a:rPr lang="ru-RU" dirty="0" err="1">
                <a:solidFill>
                  <a:schemeClr val="tx2">
                    <a:lumMod val="60000"/>
                    <a:lumOff val="40000"/>
                  </a:schemeClr>
                </a:solidFill>
              </a:rPr>
              <a:t>шегерімді</a:t>
            </a:r>
            <a:r>
              <a:rPr lang="ru-RU" dirty="0">
                <a:solidFill>
                  <a:schemeClr val="tx2">
                    <a:lumMod val="60000"/>
                    <a:lumOff val="40000"/>
                  </a:schemeClr>
                </a:solidFill>
              </a:rPr>
              <a:t> </a:t>
            </a:r>
            <a:r>
              <a:rPr lang="ru-RU" dirty="0" err="1">
                <a:solidFill>
                  <a:schemeClr val="tx2">
                    <a:lumMod val="60000"/>
                    <a:lumOff val="40000"/>
                  </a:schemeClr>
                </a:solidFill>
              </a:rPr>
              <a:t>пайдалана</a:t>
            </a:r>
            <a:r>
              <a:rPr lang="ru-RU" dirty="0">
                <a:solidFill>
                  <a:schemeClr val="tx2">
                    <a:lumMod val="60000"/>
                    <a:lumOff val="40000"/>
                  </a:schemeClr>
                </a:solidFill>
              </a:rPr>
              <a:t> </a:t>
            </a:r>
            <a:r>
              <a:rPr lang="ru-RU" dirty="0" err="1">
                <a:solidFill>
                  <a:schemeClr val="tx2">
                    <a:lumMod val="60000"/>
                    <a:lumOff val="40000"/>
                  </a:schemeClr>
                </a:solidFill>
              </a:rPr>
              <a:t>отырып</a:t>
            </a:r>
            <a:r>
              <a:rPr lang="ru-RU" dirty="0">
                <a:solidFill>
                  <a:schemeClr val="tx2">
                    <a:lumMod val="60000"/>
                    <a:lumOff val="40000"/>
                  </a:schemeClr>
                </a:solidFill>
              </a:rPr>
              <a:t> </a:t>
            </a:r>
            <a:r>
              <a:rPr lang="ru-RU" dirty="0" err="1">
                <a:solidFill>
                  <a:schemeClr val="tx2">
                    <a:lumMod val="60000"/>
                    <a:lumOff val="40000"/>
                  </a:schemeClr>
                </a:solidFill>
              </a:rPr>
              <a:t>қолданған</a:t>
            </a:r>
            <a:r>
              <a:rPr lang="ru-RU" dirty="0">
                <a:solidFill>
                  <a:schemeClr val="tx2">
                    <a:lumMod val="60000"/>
                    <a:lumOff val="40000"/>
                  </a:schemeClr>
                </a:solidFill>
              </a:rPr>
              <a:t> </a:t>
            </a:r>
            <a:r>
              <a:rPr lang="ru-RU" dirty="0" err="1">
                <a:solidFill>
                  <a:schemeClr val="tx2">
                    <a:lumMod val="60000"/>
                    <a:lumOff val="40000"/>
                  </a:schemeClr>
                </a:solidFill>
              </a:rPr>
              <a:t>кезде</a:t>
            </a:r>
            <a:r>
              <a:rPr lang="ru-RU" dirty="0">
                <a:solidFill>
                  <a:schemeClr val="tx2">
                    <a:lumMod val="60000"/>
                    <a:lumOff val="40000"/>
                  </a:schemeClr>
                </a:solidFill>
              </a:rPr>
              <a:t> </a:t>
            </a:r>
            <a:r>
              <a:rPr lang="ru-RU" dirty="0" err="1">
                <a:solidFill>
                  <a:schemeClr val="tx2">
                    <a:lumMod val="60000"/>
                    <a:lumOff val="40000"/>
                  </a:schemeClr>
                </a:solidFill>
              </a:rPr>
              <a:t>төлем</a:t>
            </a:r>
            <a:r>
              <a:rPr lang="ru-RU" dirty="0">
                <a:solidFill>
                  <a:schemeClr val="tx2">
                    <a:lumMod val="60000"/>
                    <a:lumOff val="40000"/>
                  </a:schemeClr>
                </a:solidFill>
              </a:rPr>
              <a:t> </a:t>
            </a:r>
            <a:r>
              <a:rPr lang="ru-RU" dirty="0" err="1">
                <a:solidFill>
                  <a:schemeClr val="tx2">
                    <a:lumMod val="60000"/>
                    <a:lumOff val="40000"/>
                  </a:schemeClr>
                </a:solidFill>
              </a:rPr>
              <a:t>көз</a:t>
            </a:r>
            <a:r>
              <a:rPr lang="en-US" dirty="0" err="1">
                <a:solidFill>
                  <a:schemeClr val="tx2">
                    <a:lumMod val="60000"/>
                    <a:lumOff val="40000"/>
                  </a:schemeClr>
                </a:solidFill>
              </a:rPr>
              <a:t>i</a:t>
            </a:r>
            <a:r>
              <a:rPr lang="ru-RU" dirty="0" err="1">
                <a:solidFill>
                  <a:schemeClr val="tx2">
                    <a:lumMod val="60000"/>
                    <a:lumOff val="40000"/>
                  </a:schemeClr>
                </a:solidFill>
              </a:rPr>
              <a:t>нен</a:t>
            </a:r>
            <a:r>
              <a:rPr lang="ru-RU" dirty="0">
                <a:solidFill>
                  <a:schemeClr val="tx2">
                    <a:lumMod val="60000"/>
                    <a:lumOff val="40000"/>
                  </a:schemeClr>
                </a:solidFill>
              </a:rPr>
              <a:t> </a:t>
            </a:r>
            <a:r>
              <a:rPr lang="ru-RU" dirty="0" err="1">
                <a:solidFill>
                  <a:schemeClr val="tx2">
                    <a:lumMod val="60000"/>
                    <a:lumOff val="40000"/>
                  </a:schemeClr>
                </a:solidFill>
              </a:rPr>
              <a:t>ұстап</a:t>
            </a:r>
            <a:r>
              <a:rPr lang="ru-RU" dirty="0">
                <a:solidFill>
                  <a:schemeClr val="tx2">
                    <a:lumMod val="60000"/>
                    <a:lumOff val="40000"/>
                  </a:schemeClr>
                </a:solidFill>
              </a:rPr>
              <a:t> </a:t>
            </a:r>
            <a:r>
              <a:rPr lang="ru-RU" dirty="0" err="1">
                <a:solidFill>
                  <a:schemeClr val="tx2">
                    <a:lumMod val="60000"/>
                    <a:lumOff val="40000"/>
                  </a:schemeClr>
                </a:solidFill>
              </a:rPr>
              <a:t>қалатын</a:t>
            </a:r>
            <a:r>
              <a:rPr lang="ru-RU" dirty="0">
                <a:solidFill>
                  <a:schemeClr val="tx2">
                    <a:lumMod val="60000"/>
                    <a:lumOff val="40000"/>
                  </a:schemeClr>
                </a:solidFill>
              </a:rPr>
              <a:t> </a:t>
            </a:r>
            <a:r>
              <a:rPr lang="ru-RU" dirty="0" err="1">
                <a:solidFill>
                  <a:schemeClr val="tx2">
                    <a:lumMod val="60000"/>
                    <a:lumOff val="40000"/>
                  </a:schemeClr>
                </a:solidFill>
              </a:rPr>
              <a:t>салықтарды</a:t>
            </a:r>
            <a:r>
              <a:rPr lang="ru-RU" dirty="0">
                <a:solidFill>
                  <a:schemeClr val="tx2">
                    <a:lumMod val="60000"/>
                    <a:lumOff val="40000"/>
                  </a:schemeClr>
                </a:solidFill>
              </a:rPr>
              <a:t> </a:t>
            </a:r>
            <a:r>
              <a:rPr lang="ru-RU" dirty="0" err="1">
                <a:solidFill>
                  <a:schemeClr val="tx2">
                    <a:lumMod val="60000"/>
                    <a:lumOff val="40000"/>
                  </a:schemeClr>
                </a:solidFill>
              </a:rPr>
              <a:t>қоспағанда</a:t>
            </a:r>
            <a:r>
              <a:rPr lang="ru-RU" dirty="0"/>
              <a:t>, </a:t>
            </a:r>
            <a:r>
              <a:rPr lang="ru-RU" dirty="0" err="1"/>
              <a:t>жеке</a:t>
            </a:r>
            <a:r>
              <a:rPr lang="ru-RU" dirty="0"/>
              <a:t> </a:t>
            </a:r>
            <a:r>
              <a:rPr lang="ru-RU" dirty="0" err="1"/>
              <a:t>немесе</a:t>
            </a:r>
            <a:r>
              <a:rPr lang="ru-RU" dirty="0"/>
              <a:t> </a:t>
            </a:r>
            <a:r>
              <a:rPr lang="ru-RU" dirty="0" err="1"/>
              <a:t>корпоративтік</a:t>
            </a:r>
            <a:r>
              <a:rPr lang="ru-RU" dirty="0"/>
              <a:t> </a:t>
            </a:r>
            <a:r>
              <a:rPr lang="ru-RU" dirty="0" err="1"/>
              <a:t>табыс</a:t>
            </a:r>
            <a:r>
              <a:rPr lang="ru-RU" dirty="0"/>
              <a:t> </a:t>
            </a:r>
            <a:r>
              <a:rPr lang="ru-RU" dirty="0" err="1"/>
              <a:t>салығын</a:t>
            </a:r>
            <a:r>
              <a:rPr lang="ru-RU" dirty="0"/>
              <a:t> </a:t>
            </a:r>
            <a:r>
              <a:rPr lang="ru-RU" u="sng" dirty="0" err="1"/>
              <a:t>есептеу</a:t>
            </a:r>
            <a:r>
              <a:rPr lang="ru-RU" u="sng" dirty="0"/>
              <a:t> мен </a:t>
            </a:r>
            <a:r>
              <a:rPr lang="ru-RU" u="sng" dirty="0" err="1"/>
              <a:t>төлеудің</a:t>
            </a:r>
            <a:r>
              <a:rPr lang="ru-RU" u="sng" dirty="0"/>
              <a:t> </a:t>
            </a:r>
            <a:r>
              <a:rPr lang="ru-RU" dirty="0" err="1"/>
              <a:t>оңайлатылған</a:t>
            </a:r>
            <a:r>
              <a:rPr lang="ru-RU" dirty="0"/>
              <a:t> </a:t>
            </a:r>
            <a:r>
              <a:rPr lang="ru-RU" dirty="0" err="1"/>
              <a:t>тәртібін</a:t>
            </a:r>
            <a:r>
              <a:rPr lang="ru-RU" dirty="0"/>
              <a:t> </a:t>
            </a:r>
            <a:r>
              <a:rPr lang="ru-RU" dirty="0" err="1"/>
              <a:t>белгілейді</a:t>
            </a:r>
            <a:r>
              <a:rPr lang="ru-RU" dirty="0"/>
              <a:t>. </a:t>
            </a:r>
            <a:endParaRPr lang="ru-RU" dirty="0" smtClean="0"/>
          </a:p>
        </p:txBody>
      </p:sp>
    </p:spTree>
    <p:extLst>
      <p:ext uri="{BB962C8B-B14F-4D97-AF65-F5344CB8AC3E}">
        <p14:creationId xmlns:p14="http://schemas.microsoft.com/office/powerpoint/2010/main" val="237298395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sz="2400" dirty="0">
                <a:solidFill>
                  <a:schemeClr val="tx2">
                    <a:lumMod val="60000"/>
                    <a:lumOff val="40000"/>
                  </a:schemeClr>
                </a:solidFill>
                <a:latin typeface="Arial" panose="020B0604020202020204" pitchFamily="34" charset="0"/>
                <a:cs typeface="Arial" panose="020B0604020202020204" pitchFamily="34" charset="0"/>
              </a:rPr>
              <a:t>681-бап. </a:t>
            </a:r>
            <a:r>
              <a:rPr lang="ru-RU" sz="2400" dirty="0" err="1">
                <a:solidFill>
                  <a:schemeClr val="tx2">
                    <a:lumMod val="60000"/>
                    <a:lumOff val="40000"/>
                  </a:schemeClr>
                </a:solidFill>
                <a:latin typeface="Arial" panose="020B0604020202020204" pitchFamily="34" charset="0"/>
                <a:cs typeface="Arial" panose="020B0604020202020204" pitchFamily="34" charset="0"/>
              </a:rPr>
              <a:t>Патентт</a:t>
            </a:r>
            <a:r>
              <a:rPr lang="en-US" sz="2400" dirty="0" err="1">
                <a:solidFill>
                  <a:schemeClr val="tx2">
                    <a:lumMod val="60000"/>
                    <a:lumOff val="40000"/>
                  </a:schemeClr>
                </a:solidFill>
                <a:latin typeface="Arial" panose="020B0604020202020204" pitchFamily="34" charset="0"/>
                <a:cs typeface="Arial" panose="020B0604020202020204" pitchFamily="34" charset="0"/>
              </a:rPr>
              <a:t>i</a:t>
            </a:r>
            <a:r>
              <a:rPr lang="ru-RU" sz="2400" dirty="0">
                <a:solidFill>
                  <a:schemeClr val="tx2">
                    <a:lumMod val="60000"/>
                    <a:lumOff val="40000"/>
                  </a:schemeClr>
                </a:solidFill>
                <a:latin typeface="Arial" panose="020B0604020202020204" pitchFamily="34" charset="0"/>
                <a:cs typeface="Arial" panose="020B0604020202020204" pitchFamily="34" charset="0"/>
              </a:rPr>
              <a:t>ң </a:t>
            </a:r>
            <a:r>
              <a:rPr lang="ru-RU" sz="2400" dirty="0" err="1">
                <a:solidFill>
                  <a:schemeClr val="tx2">
                    <a:lumMod val="60000"/>
                    <a:lumOff val="40000"/>
                  </a:schemeClr>
                </a:solidFill>
                <a:latin typeface="Arial" panose="020B0604020202020204" pitchFamily="34" charset="0"/>
                <a:cs typeface="Arial" panose="020B0604020202020204" pitchFamily="34" charset="0"/>
              </a:rPr>
              <a:t>немесе</a:t>
            </a:r>
            <a:r>
              <a:rPr lang="ru-RU" sz="2400" dirty="0">
                <a:solidFill>
                  <a:schemeClr val="tx2">
                    <a:lumMod val="60000"/>
                    <a:lumOff val="40000"/>
                  </a:schemeClr>
                </a:solidFill>
                <a:latin typeface="Arial" panose="020B0604020202020204" pitchFamily="34" charset="0"/>
                <a:cs typeface="Arial" panose="020B0604020202020204" pitchFamily="34" charset="0"/>
              </a:rPr>
              <a:t> </a:t>
            </a:r>
            <a:r>
              <a:rPr lang="ru-RU" sz="2400" dirty="0" err="1">
                <a:solidFill>
                  <a:schemeClr val="tx2">
                    <a:lumMod val="60000"/>
                    <a:lumOff val="40000"/>
                  </a:schemeClr>
                </a:solidFill>
                <a:latin typeface="Arial" panose="020B0604020202020204" pitchFamily="34" charset="0"/>
                <a:cs typeface="Arial" panose="020B0604020202020204" pitchFamily="34" charset="0"/>
              </a:rPr>
              <a:t>оңайлатылған</a:t>
            </a:r>
            <a:r>
              <a:rPr lang="ru-RU" sz="2400" dirty="0">
                <a:solidFill>
                  <a:schemeClr val="tx2">
                    <a:lumMod val="60000"/>
                    <a:lumOff val="40000"/>
                  </a:schemeClr>
                </a:solidFill>
                <a:latin typeface="Arial" panose="020B0604020202020204" pitchFamily="34" charset="0"/>
                <a:cs typeface="Arial" panose="020B0604020202020204" pitchFamily="34" charset="0"/>
              </a:rPr>
              <a:t> </a:t>
            </a:r>
            <a:r>
              <a:rPr lang="ru-RU" sz="2400" dirty="0" err="1">
                <a:solidFill>
                  <a:schemeClr val="tx2">
                    <a:lumMod val="60000"/>
                    <a:lumOff val="40000"/>
                  </a:schemeClr>
                </a:solidFill>
                <a:latin typeface="Arial" panose="020B0604020202020204" pitchFamily="34" charset="0"/>
                <a:cs typeface="Arial" panose="020B0604020202020204" pitchFamily="34" charset="0"/>
              </a:rPr>
              <a:t>декларацияның</a:t>
            </a:r>
            <a:r>
              <a:rPr lang="ru-RU" sz="2400" dirty="0">
                <a:solidFill>
                  <a:schemeClr val="tx2">
                    <a:lumMod val="60000"/>
                    <a:lumOff val="40000"/>
                  </a:schemeClr>
                </a:solidFill>
                <a:latin typeface="Arial" panose="020B0604020202020204" pitchFamily="34" charset="0"/>
                <a:cs typeface="Arial" panose="020B0604020202020204" pitchFamily="34" charset="0"/>
              </a:rPr>
              <a:t> нег</a:t>
            </a:r>
            <a:r>
              <a:rPr lang="en-US" sz="2400" dirty="0" err="1">
                <a:solidFill>
                  <a:schemeClr val="tx2">
                    <a:lumMod val="60000"/>
                    <a:lumOff val="40000"/>
                  </a:schemeClr>
                </a:solidFill>
                <a:latin typeface="Arial" panose="020B0604020202020204" pitchFamily="34" charset="0"/>
                <a:cs typeface="Arial" panose="020B0604020202020204" pitchFamily="34" charset="0"/>
              </a:rPr>
              <a:t>i</a:t>
            </a:r>
            <a:r>
              <a:rPr lang="ru-RU" sz="2400" dirty="0">
                <a:solidFill>
                  <a:schemeClr val="tx2">
                    <a:lumMod val="60000"/>
                    <a:lumOff val="40000"/>
                  </a:schemeClr>
                </a:solidFill>
                <a:latin typeface="Arial" panose="020B0604020202020204" pitchFamily="34" charset="0"/>
                <a:cs typeface="Arial" panose="020B0604020202020204" pitchFamily="34" charset="0"/>
              </a:rPr>
              <a:t>з</a:t>
            </a:r>
            <a:r>
              <a:rPr lang="en-US" sz="2400" dirty="0" err="1">
                <a:solidFill>
                  <a:schemeClr val="tx2">
                    <a:lumMod val="60000"/>
                    <a:lumOff val="40000"/>
                  </a:schemeClr>
                </a:solidFill>
                <a:latin typeface="Arial" panose="020B0604020202020204" pitchFamily="34" charset="0"/>
                <a:cs typeface="Arial" panose="020B0604020202020204" pitchFamily="34" charset="0"/>
              </a:rPr>
              <a:t>i</a:t>
            </a:r>
            <a:r>
              <a:rPr lang="ru-RU" sz="2400" dirty="0" err="1">
                <a:solidFill>
                  <a:schemeClr val="tx2">
                    <a:lumMod val="60000"/>
                    <a:lumOff val="40000"/>
                  </a:schemeClr>
                </a:solidFill>
                <a:latin typeface="Arial" panose="020B0604020202020204" pitchFamily="34" charset="0"/>
                <a:cs typeface="Arial" panose="020B0604020202020204" pitchFamily="34" charset="0"/>
              </a:rPr>
              <a:t>нде</a:t>
            </a:r>
            <a:r>
              <a:rPr lang="ru-RU" sz="2400" dirty="0">
                <a:solidFill>
                  <a:schemeClr val="tx2">
                    <a:lumMod val="60000"/>
                    <a:lumOff val="40000"/>
                  </a:schemeClr>
                </a:solidFill>
                <a:latin typeface="Arial" panose="020B0604020202020204" pitchFamily="34" charset="0"/>
                <a:cs typeface="Arial" panose="020B0604020202020204" pitchFamily="34" charset="0"/>
              </a:rPr>
              <a:t> </a:t>
            </a:r>
            <a:r>
              <a:rPr lang="ru-RU" sz="2400" dirty="0" err="1">
                <a:solidFill>
                  <a:schemeClr val="tx2">
                    <a:lumMod val="60000"/>
                    <a:lumOff val="40000"/>
                  </a:schemeClr>
                </a:solidFill>
                <a:latin typeface="Arial" panose="020B0604020202020204" pitchFamily="34" charset="0"/>
                <a:cs typeface="Arial" panose="020B0604020202020204" pitchFamily="34" charset="0"/>
              </a:rPr>
              <a:t>арнаулы</a:t>
            </a:r>
            <a:r>
              <a:rPr lang="ru-RU" sz="2400" dirty="0">
                <a:solidFill>
                  <a:schemeClr val="tx2">
                    <a:lumMod val="60000"/>
                    <a:lumOff val="40000"/>
                  </a:schemeClr>
                </a:solidFill>
                <a:latin typeface="Arial" panose="020B0604020202020204" pitchFamily="34" charset="0"/>
                <a:cs typeface="Arial" panose="020B0604020202020204" pitchFamily="34" charset="0"/>
              </a:rPr>
              <a:t> </a:t>
            </a:r>
            <a:r>
              <a:rPr lang="ru-RU" sz="2400" dirty="0" err="1">
                <a:solidFill>
                  <a:schemeClr val="tx2">
                    <a:lumMod val="60000"/>
                    <a:lumOff val="40000"/>
                  </a:schemeClr>
                </a:solidFill>
                <a:latin typeface="Arial" panose="020B0604020202020204" pitchFamily="34" charset="0"/>
                <a:cs typeface="Arial" panose="020B0604020202020204" pitchFamily="34" charset="0"/>
              </a:rPr>
              <a:t>салық</a:t>
            </a:r>
            <a:r>
              <a:rPr lang="ru-RU" sz="2400" dirty="0">
                <a:solidFill>
                  <a:schemeClr val="tx2">
                    <a:lumMod val="60000"/>
                    <a:lumOff val="40000"/>
                  </a:schemeClr>
                </a:solidFill>
                <a:latin typeface="Arial" panose="020B0604020202020204" pitchFamily="34" charset="0"/>
                <a:cs typeface="Arial" panose="020B0604020202020204" pitchFamily="34" charset="0"/>
              </a:rPr>
              <a:t> </a:t>
            </a:r>
            <a:r>
              <a:rPr lang="ru-RU" sz="2400" dirty="0" err="1">
                <a:solidFill>
                  <a:schemeClr val="tx2">
                    <a:lumMod val="60000"/>
                    <a:lumOff val="40000"/>
                  </a:schemeClr>
                </a:solidFill>
                <a:latin typeface="Arial" panose="020B0604020202020204" pitchFamily="34" charset="0"/>
                <a:cs typeface="Arial" panose="020B0604020202020204" pitchFamily="34" charset="0"/>
              </a:rPr>
              <a:t>режимдер</a:t>
            </a:r>
            <a:r>
              <a:rPr lang="en-US" sz="2400" dirty="0" err="1">
                <a:solidFill>
                  <a:schemeClr val="tx2">
                    <a:lumMod val="60000"/>
                    <a:lumOff val="40000"/>
                  </a:schemeClr>
                </a:solidFill>
                <a:latin typeface="Arial" panose="020B0604020202020204" pitchFamily="34" charset="0"/>
                <a:cs typeface="Arial" panose="020B0604020202020204" pitchFamily="34" charset="0"/>
              </a:rPr>
              <a:t>i</a:t>
            </a:r>
            <a:r>
              <a:rPr lang="ru-RU" sz="2400" dirty="0">
                <a:solidFill>
                  <a:schemeClr val="tx2">
                    <a:lumMod val="60000"/>
                    <a:lumOff val="40000"/>
                  </a:schemeClr>
                </a:solidFill>
                <a:latin typeface="Arial" panose="020B0604020202020204" pitchFamily="34" charset="0"/>
                <a:cs typeface="Arial" panose="020B0604020202020204" pitchFamily="34" charset="0"/>
              </a:rPr>
              <a:t>н </a:t>
            </a:r>
            <a:r>
              <a:rPr lang="ru-RU" sz="2400" dirty="0" err="1">
                <a:solidFill>
                  <a:schemeClr val="tx2">
                    <a:lumMod val="60000"/>
                    <a:lumOff val="40000"/>
                  </a:schemeClr>
                </a:solidFill>
                <a:latin typeface="Arial" panose="020B0604020202020204" pitchFamily="34" charset="0"/>
                <a:cs typeface="Arial" panose="020B0604020202020204" pitchFamily="34" charset="0"/>
              </a:rPr>
              <a:t>қолданған</a:t>
            </a:r>
            <a:r>
              <a:rPr lang="ru-RU" sz="2400" dirty="0">
                <a:solidFill>
                  <a:schemeClr val="tx2">
                    <a:lumMod val="60000"/>
                    <a:lumOff val="40000"/>
                  </a:schemeClr>
                </a:solidFill>
                <a:latin typeface="Arial" panose="020B0604020202020204" pitchFamily="34" charset="0"/>
                <a:cs typeface="Arial" panose="020B0604020202020204" pitchFamily="34" charset="0"/>
              </a:rPr>
              <a:t> </a:t>
            </a:r>
            <a:r>
              <a:rPr lang="ru-RU" sz="2400" dirty="0" err="1">
                <a:solidFill>
                  <a:schemeClr val="tx2">
                    <a:lumMod val="60000"/>
                    <a:lumOff val="40000"/>
                  </a:schemeClr>
                </a:solidFill>
                <a:latin typeface="Arial" panose="020B0604020202020204" pitchFamily="34" charset="0"/>
                <a:cs typeface="Arial" panose="020B0604020202020204" pitchFamily="34" charset="0"/>
              </a:rPr>
              <a:t>кезде</a:t>
            </a:r>
            <a:r>
              <a:rPr lang="ru-RU" sz="2400" dirty="0">
                <a:solidFill>
                  <a:schemeClr val="tx2">
                    <a:lumMod val="60000"/>
                    <a:lumOff val="40000"/>
                  </a:schemeClr>
                </a:solidFill>
                <a:latin typeface="Arial" panose="020B0604020202020204" pitchFamily="34" charset="0"/>
                <a:cs typeface="Arial" panose="020B0604020202020204" pitchFamily="34" charset="0"/>
              </a:rPr>
              <a:t> </a:t>
            </a:r>
            <a:r>
              <a:rPr lang="ru-RU" sz="2400" dirty="0" err="1">
                <a:solidFill>
                  <a:schemeClr val="tx2">
                    <a:lumMod val="60000"/>
                    <a:lumOff val="40000"/>
                  </a:schemeClr>
                </a:solidFill>
                <a:latin typeface="Arial" panose="020B0604020202020204" pitchFamily="34" charset="0"/>
                <a:cs typeface="Arial" panose="020B0604020202020204" pitchFamily="34" charset="0"/>
              </a:rPr>
              <a:t>кірістерді</a:t>
            </a:r>
            <a:r>
              <a:rPr lang="ru-RU" sz="2400" dirty="0">
                <a:solidFill>
                  <a:schemeClr val="tx2">
                    <a:lumMod val="60000"/>
                    <a:lumOff val="40000"/>
                  </a:schemeClr>
                </a:solidFill>
                <a:latin typeface="Arial" panose="020B0604020202020204" pitchFamily="34" charset="0"/>
                <a:cs typeface="Arial" panose="020B0604020202020204" pitchFamily="34" charset="0"/>
              </a:rPr>
              <a:t> </a:t>
            </a:r>
            <a:r>
              <a:rPr lang="ru-RU" sz="2400" dirty="0" err="1">
                <a:solidFill>
                  <a:schemeClr val="tx2">
                    <a:lumMod val="60000"/>
                    <a:lumOff val="40000"/>
                  </a:schemeClr>
                </a:solidFill>
                <a:latin typeface="Arial" panose="020B0604020202020204" pitchFamily="34" charset="0"/>
                <a:cs typeface="Arial" panose="020B0604020202020204" pitchFamily="34" charset="0"/>
              </a:rPr>
              <a:t>айқындау</a:t>
            </a:r>
            <a:r>
              <a:rPr lang="ru-RU" sz="2400" dirty="0">
                <a:solidFill>
                  <a:schemeClr val="tx2">
                    <a:lumMod val="60000"/>
                    <a:lumOff val="40000"/>
                  </a:schemeClr>
                </a:solidFill>
                <a:latin typeface="Arial" panose="020B0604020202020204" pitchFamily="34" charset="0"/>
                <a:cs typeface="Arial" panose="020B0604020202020204" pitchFamily="34" charset="0"/>
              </a:rPr>
              <a:t> </a:t>
            </a:r>
            <a:r>
              <a:rPr lang="ru-RU" sz="2400" dirty="0" err="1">
                <a:solidFill>
                  <a:schemeClr val="tx2">
                    <a:lumMod val="60000"/>
                    <a:lumOff val="40000"/>
                  </a:schemeClr>
                </a:solidFill>
                <a:latin typeface="Arial" panose="020B0604020202020204" pitchFamily="34" charset="0"/>
                <a:cs typeface="Arial" panose="020B0604020202020204" pitchFamily="34" charset="0"/>
              </a:rPr>
              <a:t>тәрт</a:t>
            </a:r>
            <a:r>
              <a:rPr lang="en-US" sz="2400" dirty="0" err="1">
                <a:solidFill>
                  <a:schemeClr val="tx2">
                    <a:lumMod val="60000"/>
                    <a:lumOff val="40000"/>
                  </a:schemeClr>
                </a:solidFill>
                <a:latin typeface="Arial" panose="020B0604020202020204" pitchFamily="34" charset="0"/>
                <a:cs typeface="Arial" panose="020B0604020202020204" pitchFamily="34" charset="0"/>
              </a:rPr>
              <a:t>i</a:t>
            </a:r>
            <a:r>
              <a:rPr lang="ru-RU" sz="2400" dirty="0">
                <a:solidFill>
                  <a:schemeClr val="tx2">
                    <a:lumMod val="60000"/>
                    <a:lumOff val="40000"/>
                  </a:schemeClr>
                </a:solidFill>
                <a:latin typeface="Arial" panose="020B0604020202020204" pitchFamily="34" charset="0"/>
                <a:cs typeface="Arial" panose="020B0604020202020204" pitchFamily="34" charset="0"/>
              </a:rPr>
              <a:t>б</a:t>
            </a:r>
            <a:r>
              <a:rPr lang="en-US" sz="2400" dirty="0" err="1">
                <a:solidFill>
                  <a:schemeClr val="tx2">
                    <a:lumMod val="60000"/>
                    <a:lumOff val="40000"/>
                  </a:schemeClr>
                </a:solidFill>
                <a:latin typeface="Arial" panose="020B0604020202020204" pitchFamily="34" charset="0"/>
                <a:cs typeface="Arial" panose="020B0604020202020204" pitchFamily="34" charset="0"/>
              </a:rPr>
              <a:t>i</a:t>
            </a:r>
            <a:endParaRPr lang="ru-RU" sz="2400" dirty="0">
              <a:solidFill>
                <a:schemeClr val="tx2">
                  <a:lumMod val="60000"/>
                  <a:lumOff val="40000"/>
                </a:schemeClr>
              </a:solidFill>
              <a:latin typeface="Arial" panose="020B0604020202020204" pitchFamily="34" charset="0"/>
              <a:cs typeface="Arial" panose="020B0604020202020204" pitchFamily="34" charset="0"/>
            </a:endParaRPr>
          </a:p>
        </p:txBody>
      </p:sp>
      <p:sp>
        <p:nvSpPr>
          <p:cNvPr id="3" name="Объект 2"/>
          <p:cNvSpPr>
            <a:spLocks noGrp="1"/>
          </p:cNvSpPr>
          <p:nvPr>
            <p:ph idx="1"/>
          </p:nvPr>
        </p:nvSpPr>
        <p:spPr>
          <a:xfrm>
            <a:off x="457200" y="2060848"/>
            <a:ext cx="8229600" cy="4065315"/>
          </a:xfrm>
        </p:spPr>
        <p:txBody>
          <a:bodyPr/>
          <a:lstStyle/>
          <a:p>
            <a:pPr marL="0" indent="0">
              <a:buNone/>
            </a:pPr>
            <a:r>
              <a:rPr lang="ru-RU" dirty="0" err="1" smtClean="0"/>
              <a:t>Салық</a:t>
            </a:r>
            <a:r>
              <a:rPr lang="ru-RU" dirty="0" smtClean="0"/>
              <a:t> </a:t>
            </a:r>
            <a:r>
              <a:rPr lang="ru-RU" dirty="0" err="1"/>
              <a:t>төлеуш</a:t>
            </a:r>
            <a:r>
              <a:rPr lang="en-US" dirty="0" err="1"/>
              <a:t>i</a:t>
            </a:r>
            <a:r>
              <a:rPr lang="ru-RU" dirty="0"/>
              <a:t>н</a:t>
            </a:r>
            <a:r>
              <a:rPr lang="en-US" dirty="0" err="1"/>
              <a:t>i</a:t>
            </a:r>
            <a:r>
              <a:rPr lang="ru-RU" dirty="0"/>
              <a:t>ң </a:t>
            </a:r>
            <a:r>
              <a:rPr lang="ru-RU" b="1" dirty="0"/>
              <a:t>патент</a:t>
            </a:r>
            <a:r>
              <a:rPr lang="ru-RU" dirty="0"/>
              <a:t> </a:t>
            </a:r>
            <a:r>
              <a:rPr lang="ru-RU" dirty="0" err="1"/>
              <a:t>немесе</a:t>
            </a:r>
            <a:r>
              <a:rPr lang="ru-RU" dirty="0"/>
              <a:t> </a:t>
            </a:r>
            <a:r>
              <a:rPr lang="ru-RU" b="1" dirty="0" err="1"/>
              <a:t>оңайлатылған</a:t>
            </a:r>
            <a:r>
              <a:rPr lang="ru-RU" b="1" dirty="0"/>
              <a:t> декларация </a:t>
            </a:r>
            <a:r>
              <a:rPr lang="ru-RU" dirty="0"/>
              <a:t>нег</a:t>
            </a:r>
            <a:r>
              <a:rPr lang="en-US" dirty="0" err="1"/>
              <a:t>i</a:t>
            </a:r>
            <a:r>
              <a:rPr lang="ru-RU" dirty="0"/>
              <a:t>з</a:t>
            </a:r>
            <a:r>
              <a:rPr lang="en-US" dirty="0" err="1"/>
              <a:t>i</a:t>
            </a:r>
            <a:r>
              <a:rPr lang="ru-RU" dirty="0" err="1"/>
              <a:t>нде</a:t>
            </a:r>
            <a:r>
              <a:rPr lang="ru-RU" dirty="0"/>
              <a:t> </a:t>
            </a:r>
            <a:r>
              <a:rPr lang="ru-RU" dirty="0" err="1"/>
              <a:t>арнаулы</a:t>
            </a:r>
            <a:r>
              <a:rPr lang="ru-RU" dirty="0"/>
              <a:t> </a:t>
            </a:r>
            <a:r>
              <a:rPr lang="ru-RU" dirty="0" err="1"/>
              <a:t>салық</a:t>
            </a:r>
            <a:r>
              <a:rPr lang="ru-RU" dirty="0"/>
              <a:t> режим</a:t>
            </a:r>
            <a:r>
              <a:rPr lang="en-US" dirty="0" err="1"/>
              <a:t>i</a:t>
            </a:r>
            <a:r>
              <a:rPr lang="ru-RU" dirty="0"/>
              <a:t>н </a:t>
            </a:r>
            <a:r>
              <a:rPr lang="ru-RU" dirty="0" err="1"/>
              <a:t>қолданатын</a:t>
            </a:r>
            <a:r>
              <a:rPr lang="ru-RU" dirty="0"/>
              <a:t> </a:t>
            </a:r>
            <a:r>
              <a:rPr lang="ru-RU" dirty="0" err="1"/>
              <a:t>салық</a:t>
            </a:r>
            <a:r>
              <a:rPr lang="ru-RU" dirty="0"/>
              <a:t> салу объект</a:t>
            </a:r>
            <a:r>
              <a:rPr lang="en-US" dirty="0" err="1"/>
              <a:t>i</a:t>
            </a:r>
            <a:r>
              <a:rPr lang="ru-RU" dirty="0"/>
              <a:t>с</a:t>
            </a:r>
            <a:r>
              <a:rPr lang="en-US" dirty="0" err="1"/>
              <a:t>i</a:t>
            </a:r>
            <a:r>
              <a:rPr lang="en-US" dirty="0"/>
              <a:t> </a:t>
            </a:r>
            <a:r>
              <a:rPr lang="ru-RU" dirty="0" err="1"/>
              <a:t>салықтық</a:t>
            </a:r>
            <a:r>
              <a:rPr lang="ru-RU" dirty="0"/>
              <a:t> </a:t>
            </a:r>
            <a:r>
              <a:rPr lang="ru-RU" dirty="0" err="1"/>
              <a:t>кезең</a:t>
            </a:r>
            <a:r>
              <a:rPr lang="ru-RU" dirty="0"/>
              <a:t> </a:t>
            </a:r>
            <a:r>
              <a:rPr lang="ru-RU" dirty="0" err="1"/>
              <a:t>үш</a:t>
            </a:r>
            <a:r>
              <a:rPr lang="en-US" dirty="0" err="1"/>
              <a:t>i</a:t>
            </a:r>
            <a:r>
              <a:rPr lang="ru-RU" dirty="0"/>
              <a:t>н </a:t>
            </a:r>
            <a:r>
              <a:rPr lang="ru-RU" dirty="0" err="1"/>
              <a:t>алынған</a:t>
            </a:r>
            <a:r>
              <a:rPr lang="ru-RU" dirty="0"/>
              <a:t> </a:t>
            </a:r>
            <a:r>
              <a:rPr lang="ru-RU" b="1" dirty="0" err="1">
                <a:solidFill>
                  <a:schemeClr val="tx2">
                    <a:lumMod val="60000"/>
                    <a:lumOff val="40000"/>
                  </a:schemeClr>
                </a:solidFill>
              </a:rPr>
              <a:t>кіріс</a:t>
            </a:r>
            <a:r>
              <a:rPr lang="ru-RU" b="1" dirty="0">
                <a:solidFill>
                  <a:schemeClr val="tx2">
                    <a:lumMod val="60000"/>
                    <a:lumOff val="40000"/>
                  </a:schemeClr>
                </a:solidFill>
              </a:rPr>
              <a:t> </a:t>
            </a:r>
            <a:r>
              <a:rPr lang="ru-RU" dirty="0" err="1"/>
              <a:t>болып</a:t>
            </a:r>
            <a:r>
              <a:rPr lang="ru-RU" dirty="0"/>
              <a:t> </a:t>
            </a:r>
            <a:r>
              <a:rPr lang="ru-RU" dirty="0" err="1"/>
              <a:t>табылады</a:t>
            </a:r>
            <a:r>
              <a:rPr lang="ru-RU" dirty="0"/>
              <a:t>.</a:t>
            </a:r>
          </a:p>
        </p:txBody>
      </p:sp>
    </p:spTree>
    <p:extLst>
      <p:ext uri="{BB962C8B-B14F-4D97-AF65-F5344CB8AC3E}">
        <p14:creationId xmlns:p14="http://schemas.microsoft.com/office/powerpoint/2010/main" val="373376976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67544" y="4616"/>
            <a:ext cx="8229600" cy="760088"/>
          </a:xfrm>
        </p:spPr>
        <p:txBody>
          <a:bodyPr>
            <a:normAutofit/>
          </a:bodyPr>
          <a:lstStyle/>
          <a:p>
            <a:r>
              <a:rPr lang="ru-RU" sz="2000" b="1" dirty="0" err="1" smtClean="0">
                <a:solidFill>
                  <a:schemeClr val="tx2">
                    <a:lumMod val="60000"/>
                    <a:lumOff val="40000"/>
                  </a:schemeClr>
                </a:solidFill>
                <a:latin typeface="Arial" panose="020B0604020202020204" pitchFamily="34" charset="0"/>
                <a:cs typeface="Arial" panose="020B0604020202020204" pitchFamily="34" charset="0"/>
              </a:rPr>
              <a:t>Кіріс</a:t>
            </a:r>
            <a:r>
              <a:rPr lang="ru-RU" sz="2000" b="1" dirty="0" smtClean="0">
                <a:solidFill>
                  <a:schemeClr val="tx2">
                    <a:lumMod val="60000"/>
                    <a:lumOff val="40000"/>
                  </a:schemeClr>
                </a:solidFill>
                <a:latin typeface="Arial" panose="020B0604020202020204" pitchFamily="34" charset="0"/>
                <a:cs typeface="Arial" panose="020B0604020202020204" pitchFamily="34" charset="0"/>
              </a:rPr>
              <a:t> ҚР </a:t>
            </a:r>
            <a:r>
              <a:rPr lang="ru-RU" sz="2000" b="1" dirty="0" err="1">
                <a:solidFill>
                  <a:schemeClr val="tx2">
                    <a:lumMod val="60000"/>
                    <a:lumOff val="40000"/>
                  </a:schemeClr>
                </a:solidFill>
                <a:latin typeface="Arial" panose="020B0604020202020204" pitchFamily="34" charset="0"/>
                <a:cs typeface="Arial" panose="020B0604020202020204" pitchFamily="34" charset="0"/>
              </a:rPr>
              <a:t>және</a:t>
            </a:r>
            <a:r>
              <a:rPr lang="ru-RU" sz="2000" b="1" dirty="0">
                <a:solidFill>
                  <a:schemeClr val="tx2">
                    <a:lumMod val="60000"/>
                    <a:lumOff val="40000"/>
                  </a:schemeClr>
                </a:solidFill>
                <a:latin typeface="Arial" panose="020B0604020202020204" pitchFamily="34" charset="0"/>
                <a:cs typeface="Arial" panose="020B0604020202020204" pitchFamily="34" charset="0"/>
              </a:rPr>
              <a:t> </a:t>
            </a:r>
            <a:r>
              <a:rPr lang="ru-RU" sz="2000" b="1" dirty="0" err="1">
                <a:solidFill>
                  <a:schemeClr val="tx2">
                    <a:lumMod val="60000"/>
                    <a:lumOff val="40000"/>
                  </a:schemeClr>
                </a:solidFill>
                <a:latin typeface="Arial" panose="020B0604020202020204" pitchFamily="34" charset="0"/>
                <a:cs typeface="Arial" panose="020B0604020202020204" pitchFamily="34" charset="0"/>
              </a:rPr>
              <a:t>оның</a:t>
            </a:r>
            <a:r>
              <a:rPr lang="ru-RU" sz="2000" b="1" dirty="0">
                <a:solidFill>
                  <a:schemeClr val="tx2">
                    <a:lumMod val="60000"/>
                    <a:lumOff val="40000"/>
                  </a:schemeClr>
                </a:solidFill>
                <a:latin typeface="Arial" panose="020B0604020202020204" pitchFamily="34" charset="0"/>
                <a:cs typeface="Arial" panose="020B0604020202020204" pitchFamily="34" charset="0"/>
              </a:rPr>
              <a:t> </a:t>
            </a:r>
            <a:r>
              <a:rPr lang="ru-RU" sz="2000" b="1" dirty="0" err="1">
                <a:solidFill>
                  <a:schemeClr val="tx2">
                    <a:lumMod val="60000"/>
                    <a:lumOff val="40000"/>
                  </a:schemeClr>
                </a:solidFill>
                <a:latin typeface="Arial" panose="020B0604020202020204" pitchFamily="34" charset="0"/>
                <a:cs typeface="Arial" panose="020B0604020202020204" pitchFamily="34" charset="0"/>
              </a:rPr>
              <a:t>шегінен</a:t>
            </a:r>
            <a:r>
              <a:rPr lang="ru-RU" sz="2000" b="1" dirty="0">
                <a:solidFill>
                  <a:schemeClr val="tx2">
                    <a:lumMod val="60000"/>
                    <a:lumOff val="40000"/>
                  </a:schemeClr>
                </a:solidFill>
                <a:latin typeface="Arial" panose="020B0604020202020204" pitchFamily="34" charset="0"/>
                <a:cs typeface="Arial" panose="020B0604020202020204" pitchFamily="34" charset="0"/>
              </a:rPr>
              <a:t> </a:t>
            </a:r>
            <a:r>
              <a:rPr lang="ru-RU" sz="2000" b="1" dirty="0" err="1">
                <a:solidFill>
                  <a:schemeClr val="tx2">
                    <a:lumMod val="60000"/>
                    <a:lumOff val="40000"/>
                  </a:schemeClr>
                </a:solidFill>
                <a:latin typeface="Arial" panose="020B0604020202020204" pitchFamily="34" charset="0"/>
                <a:cs typeface="Arial" panose="020B0604020202020204" pitchFamily="34" charset="0"/>
              </a:rPr>
              <a:t>тыс</a:t>
            </a:r>
            <a:r>
              <a:rPr lang="ru-RU" sz="2000" b="1" dirty="0">
                <a:solidFill>
                  <a:schemeClr val="tx2">
                    <a:lumMod val="60000"/>
                    <a:lumOff val="40000"/>
                  </a:schemeClr>
                </a:solidFill>
                <a:latin typeface="Arial" panose="020B0604020202020204" pitchFamily="34" charset="0"/>
                <a:cs typeface="Arial" panose="020B0604020202020204" pitchFamily="34" charset="0"/>
              </a:rPr>
              <a:t> </a:t>
            </a:r>
            <a:r>
              <a:rPr lang="ru-RU" sz="2000" b="1" dirty="0" err="1">
                <a:solidFill>
                  <a:schemeClr val="tx2">
                    <a:lumMod val="60000"/>
                    <a:lumOff val="40000"/>
                  </a:schemeClr>
                </a:solidFill>
                <a:latin typeface="Arial" panose="020B0604020202020204" pitchFamily="34" charset="0"/>
                <a:cs typeface="Arial" panose="020B0604020202020204" pitchFamily="34" charset="0"/>
              </a:rPr>
              <a:t>жерлерде</a:t>
            </a:r>
            <a:r>
              <a:rPr lang="ru-RU" sz="2000" b="1" dirty="0">
                <a:solidFill>
                  <a:schemeClr val="tx2">
                    <a:lumMod val="60000"/>
                    <a:lumOff val="40000"/>
                  </a:schemeClr>
                </a:solidFill>
                <a:latin typeface="Arial" panose="020B0604020202020204" pitchFamily="34" charset="0"/>
                <a:cs typeface="Arial" panose="020B0604020202020204" pitchFamily="34" charset="0"/>
              </a:rPr>
              <a:t> </a:t>
            </a:r>
            <a:r>
              <a:rPr lang="ru-RU" sz="2000" b="1" dirty="0" err="1">
                <a:solidFill>
                  <a:schemeClr val="tx2">
                    <a:lumMod val="60000"/>
                    <a:lumOff val="40000"/>
                  </a:schemeClr>
                </a:solidFill>
                <a:latin typeface="Arial" panose="020B0604020202020204" pitchFamily="34" charset="0"/>
                <a:cs typeface="Arial" panose="020B0604020202020204" pitchFamily="34" charset="0"/>
              </a:rPr>
              <a:t>алынған</a:t>
            </a:r>
            <a:r>
              <a:rPr lang="ru-RU" sz="2000" b="1" dirty="0">
                <a:solidFill>
                  <a:schemeClr val="tx2">
                    <a:lumMod val="60000"/>
                    <a:lumOff val="40000"/>
                  </a:schemeClr>
                </a:solidFill>
                <a:latin typeface="Arial" panose="020B0604020202020204" pitchFamily="34" charset="0"/>
                <a:cs typeface="Arial" panose="020B0604020202020204" pitchFamily="34" charset="0"/>
              </a:rPr>
              <a:t> (</a:t>
            </a:r>
            <a:r>
              <a:rPr lang="ru-RU" sz="2000" b="1" dirty="0" err="1">
                <a:solidFill>
                  <a:schemeClr val="tx2">
                    <a:lumMod val="60000"/>
                    <a:lumOff val="40000"/>
                  </a:schemeClr>
                </a:solidFill>
                <a:latin typeface="Arial" panose="020B0604020202020204" pitchFamily="34" charset="0"/>
                <a:cs typeface="Arial" panose="020B0604020202020204" pitchFamily="34" charset="0"/>
              </a:rPr>
              <a:t>алуға</a:t>
            </a:r>
            <a:r>
              <a:rPr lang="ru-RU" sz="2000" b="1" dirty="0">
                <a:solidFill>
                  <a:schemeClr val="tx2">
                    <a:lumMod val="60000"/>
                    <a:lumOff val="40000"/>
                  </a:schemeClr>
                </a:solidFill>
                <a:latin typeface="Arial" panose="020B0604020202020204" pitchFamily="34" charset="0"/>
                <a:cs typeface="Arial" panose="020B0604020202020204" pitchFamily="34" charset="0"/>
              </a:rPr>
              <a:t> </a:t>
            </a:r>
            <a:r>
              <a:rPr lang="ru-RU" sz="2000" b="1" dirty="0" err="1">
                <a:solidFill>
                  <a:schemeClr val="tx2">
                    <a:lumMod val="60000"/>
                    <a:lumOff val="40000"/>
                  </a:schemeClr>
                </a:solidFill>
                <a:latin typeface="Arial" panose="020B0604020202020204" pitchFamily="34" charset="0"/>
                <a:cs typeface="Arial" panose="020B0604020202020204" pitchFamily="34" charset="0"/>
              </a:rPr>
              <a:t>жататын</a:t>
            </a:r>
            <a:r>
              <a:rPr lang="ru-RU" sz="2000" b="1" dirty="0">
                <a:solidFill>
                  <a:schemeClr val="tx2">
                    <a:lumMod val="60000"/>
                    <a:lumOff val="40000"/>
                  </a:schemeClr>
                </a:solidFill>
                <a:latin typeface="Arial" panose="020B0604020202020204" pitchFamily="34" charset="0"/>
                <a:cs typeface="Arial" panose="020B0604020202020204" pitchFamily="34" charset="0"/>
              </a:rPr>
              <a:t>) </a:t>
            </a:r>
            <a:r>
              <a:rPr lang="ru-RU" sz="2000" b="1" dirty="0" err="1">
                <a:solidFill>
                  <a:schemeClr val="tx2">
                    <a:lumMod val="60000"/>
                    <a:lumOff val="40000"/>
                  </a:schemeClr>
                </a:solidFill>
                <a:latin typeface="Arial" panose="020B0604020202020204" pitchFamily="34" charset="0"/>
                <a:cs typeface="Arial" panose="020B0604020202020204" pitchFamily="34" charset="0"/>
              </a:rPr>
              <a:t>кірістердің</a:t>
            </a:r>
            <a:r>
              <a:rPr lang="ru-RU" sz="2000" b="1" dirty="0">
                <a:solidFill>
                  <a:schemeClr val="tx2">
                    <a:lumMod val="60000"/>
                    <a:lumOff val="40000"/>
                  </a:schemeClr>
                </a:solidFill>
                <a:latin typeface="Arial" panose="020B0604020202020204" pitchFamily="34" charset="0"/>
                <a:cs typeface="Arial" panose="020B0604020202020204" pitchFamily="34" charset="0"/>
              </a:rPr>
              <a:t> </a:t>
            </a:r>
            <a:r>
              <a:rPr lang="ru-RU" sz="2000" b="1" dirty="0" err="1">
                <a:solidFill>
                  <a:schemeClr val="tx2">
                    <a:lumMod val="60000"/>
                    <a:lumOff val="40000"/>
                  </a:schemeClr>
                </a:solidFill>
                <a:latin typeface="Arial" panose="020B0604020202020204" pitchFamily="34" charset="0"/>
                <a:cs typeface="Arial" panose="020B0604020202020204" pitchFamily="34" charset="0"/>
              </a:rPr>
              <a:t>мынадай</a:t>
            </a:r>
            <a:r>
              <a:rPr lang="ru-RU" sz="2000" b="1" dirty="0">
                <a:solidFill>
                  <a:schemeClr val="tx2">
                    <a:lumMod val="60000"/>
                    <a:lumOff val="40000"/>
                  </a:schemeClr>
                </a:solidFill>
                <a:latin typeface="Arial" panose="020B0604020202020204" pitchFamily="34" charset="0"/>
                <a:cs typeface="Arial" panose="020B0604020202020204" pitchFamily="34" charset="0"/>
              </a:rPr>
              <a:t> </a:t>
            </a:r>
            <a:r>
              <a:rPr lang="ru-RU" sz="2000" b="1" dirty="0" err="1">
                <a:solidFill>
                  <a:schemeClr val="tx2">
                    <a:lumMod val="60000"/>
                    <a:lumOff val="40000"/>
                  </a:schemeClr>
                </a:solidFill>
                <a:latin typeface="Arial" panose="020B0604020202020204" pitchFamily="34" charset="0"/>
                <a:cs typeface="Arial" panose="020B0604020202020204" pitchFamily="34" charset="0"/>
              </a:rPr>
              <a:t>түрлерінен</a:t>
            </a:r>
            <a:r>
              <a:rPr lang="ru-RU" sz="2000" b="1" dirty="0">
                <a:solidFill>
                  <a:schemeClr val="tx2">
                    <a:lumMod val="60000"/>
                    <a:lumOff val="40000"/>
                  </a:schemeClr>
                </a:solidFill>
                <a:latin typeface="Arial" panose="020B0604020202020204" pitchFamily="34" charset="0"/>
                <a:cs typeface="Arial" panose="020B0604020202020204" pitchFamily="34" charset="0"/>
              </a:rPr>
              <a:t> </a:t>
            </a:r>
          </a:p>
        </p:txBody>
      </p:sp>
      <p:sp>
        <p:nvSpPr>
          <p:cNvPr id="3" name="Объект 2"/>
          <p:cNvSpPr>
            <a:spLocks noGrp="1"/>
          </p:cNvSpPr>
          <p:nvPr>
            <p:ph idx="1"/>
          </p:nvPr>
        </p:nvSpPr>
        <p:spPr>
          <a:xfrm>
            <a:off x="251520" y="764704"/>
            <a:ext cx="8784976" cy="5976664"/>
          </a:xfrm>
        </p:spPr>
        <p:txBody>
          <a:bodyPr>
            <a:normAutofit fontScale="70000" lnSpcReduction="20000"/>
          </a:bodyPr>
          <a:lstStyle/>
          <a:p>
            <a:pPr marL="0" indent="0">
              <a:buNone/>
            </a:pPr>
            <a:r>
              <a:rPr lang="ru-RU" dirty="0" smtClean="0"/>
              <a:t>1</a:t>
            </a:r>
            <a:r>
              <a:rPr lang="ru-RU" dirty="0"/>
              <a:t>) </a:t>
            </a:r>
            <a:r>
              <a:rPr lang="ru-RU" dirty="0" err="1"/>
              <a:t>тауарларды</a:t>
            </a:r>
            <a:r>
              <a:rPr lang="ru-RU" dirty="0"/>
              <a:t> </a:t>
            </a:r>
            <a:r>
              <a:rPr lang="ru-RU" dirty="0" err="1"/>
              <a:t>өткізуден</a:t>
            </a:r>
            <a:r>
              <a:rPr lang="ru-RU" dirty="0"/>
              <a:t>, </a:t>
            </a:r>
            <a:r>
              <a:rPr lang="ru-RU" dirty="0" err="1"/>
              <a:t>жұмыстарды</a:t>
            </a:r>
            <a:r>
              <a:rPr lang="ru-RU" dirty="0"/>
              <a:t> </a:t>
            </a:r>
            <a:r>
              <a:rPr lang="ru-RU" dirty="0" err="1"/>
              <a:t>орындаудан</a:t>
            </a:r>
            <a:r>
              <a:rPr lang="ru-RU" dirty="0"/>
              <a:t>, </a:t>
            </a:r>
            <a:r>
              <a:rPr lang="ru-RU" dirty="0" err="1"/>
              <a:t>қызметтерді</a:t>
            </a:r>
            <a:r>
              <a:rPr lang="ru-RU" dirty="0"/>
              <a:t> </a:t>
            </a:r>
            <a:r>
              <a:rPr lang="ru-RU" dirty="0" err="1"/>
              <a:t>көрсетуден</a:t>
            </a:r>
            <a:r>
              <a:rPr lang="ru-RU" dirty="0"/>
              <a:t> </a:t>
            </a:r>
            <a:r>
              <a:rPr lang="ru-RU" dirty="0" err="1"/>
              <a:t>түскен</a:t>
            </a:r>
            <a:r>
              <a:rPr lang="ru-RU" dirty="0"/>
              <a:t> </a:t>
            </a:r>
            <a:r>
              <a:rPr lang="ru-RU" dirty="0" err="1"/>
              <a:t>кірістен</a:t>
            </a:r>
            <a:r>
              <a:rPr lang="ru-RU" dirty="0"/>
              <a:t>, </a:t>
            </a:r>
            <a:r>
              <a:rPr lang="ru-RU" dirty="0" err="1"/>
              <a:t>оның</a:t>
            </a:r>
            <a:r>
              <a:rPr lang="ru-RU" dirty="0"/>
              <a:t> </a:t>
            </a:r>
            <a:r>
              <a:rPr lang="ru-RU" dirty="0" err="1"/>
              <a:t>ішінде</a:t>
            </a:r>
            <a:r>
              <a:rPr lang="ru-RU" dirty="0"/>
              <a:t> </a:t>
            </a:r>
            <a:r>
              <a:rPr lang="ru-RU" dirty="0" err="1"/>
              <a:t>мүлікті</a:t>
            </a:r>
            <a:r>
              <a:rPr lang="ru-RU" dirty="0"/>
              <a:t> </a:t>
            </a:r>
            <a:r>
              <a:rPr lang="ru-RU" dirty="0" err="1"/>
              <a:t>мүліктік</a:t>
            </a:r>
            <a:r>
              <a:rPr lang="ru-RU" dirty="0"/>
              <a:t> </a:t>
            </a:r>
            <a:r>
              <a:rPr lang="ru-RU" dirty="0" err="1"/>
              <a:t>жалдауға</a:t>
            </a:r>
            <a:r>
              <a:rPr lang="ru-RU" dirty="0"/>
              <a:t> (</a:t>
            </a:r>
            <a:r>
              <a:rPr lang="ru-RU" dirty="0" err="1"/>
              <a:t>жалға</a:t>
            </a:r>
            <a:r>
              <a:rPr lang="ru-RU" dirty="0"/>
              <a:t>) </a:t>
            </a:r>
            <a:r>
              <a:rPr lang="ru-RU" dirty="0" err="1"/>
              <a:t>тапсырудан</a:t>
            </a:r>
            <a:r>
              <a:rPr lang="ru-RU" dirty="0"/>
              <a:t> </a:t>
            </a:r>
            <a:r>
              <a:rPr lang="ru-RU" dirty="0" err="1"/>
              <a:t>түскен</a:t>
            </a:r>
            <a:r>
              <a:rPr lang="ru-RU" dirty="0"/>
              <a:t> </a:t>
            </a:r>
            <a:r>
              <a:rPr lang="ru-RU" dirty="0" err="1"/>
              <a:t>кірістен</a:t>
            </a:r>
            <a:r>
              <a:rPr lang="ru-RU" dirty="0"/>
              <a:t>; </a:t>
            </a:r>
            <a:endParaRPr lang="ru-RU" dirty="0" smtClean="0"/>
          </a:p>
          <a:p>
            <a:pPr marL="0" indent="0">
              <a:buNone/>
            </a:pPr>
            <a:r>
              <a:rPr lang="ru-RU" dirty="0" smtClean="0"/>
              <a:t>2</a:t>
            </a:r>
            <a:r>
              <a:rPr lang="ru-RU" dirty="0"/>
              <a:t>) м</a:t>
            </a:r>
            <a:r>
              <a:rPr lang="en-US" dirty="0" err="1"/>
              <a:t>i</a:t>
            </a:r>
            <a:r>
              <a:rPr lang="ru-RU" dirty="0" err="1"/>
              <a:t>ндеттемелерд</a:t>
            </a:r>
            <a:r>
              <a:rPr lang="en-US" dirty="0" err="1"/>
              <a:t>i</a:t>
            </a:r>
            <a:r>
              <a:rPr lang="en-US" dirty="0"/>
              <a:t> </a:t>
            </a:r>
            <a:r>
              <a:rPr lang="ru-RU" dirty="0" err="1"/>
              <a:t>есептен</a:t>
            </a:r>
            <a:r>
              <a:rPr lang="ru-RU" dirty="0"/>
              <a:t> </a:t>
            </a:r>
            <a:r>
              <a:rPr lang="ru-RU" dirty="0" err="1"/>
              <a:t>шығарудан</a:t>
            </a:r>
            <a:r>
              <a:rPr lang="ru-RU" dirty="0"/>
              <a:t> </a:t>
            </a:r>
            <a:r>
              <a:rPr lang="ru-RU" dirty="0" err="1"/>
              <a:t>түсет</a:t>
            </a:r>
            <a:r>
              <a:rPr lang="en-US" dirty="0" err="1"/>
              <a:t>i</a:t>
            </a:r>
            <a:r>
              <a:rPr lang="ru-RU" dirty="0"/>
              <a:t>н </a:t>
            </a:r>
            <a:r>
              <a:rPr lang="ru-RU" dirty="0" err="1"/>
              <a:t>кірістен</a:t>
            </a:r>
            <a:r>
              <a:rPr lang="ru-RU" dirty="0"/>
              <a:t>; </a:t>
            </a:r>
            <a:endParaRPr lang="ru-RU" dirty="0" smtClean="0"/>
          </a:p>
          <a:p>
            <a:pPr marL="0" indent="0">
              <a:buNone/>
            </a:pPr>
            <a:r>
              <a:rPr lang="ru-RU" dirty="0" smtClean="0"/>
              <a:t>3</a:t>
            </a:r>
            <a:r>
              <a:rPr lang="ru-RU" dirty="0"/>
              <a:t>) </a:t>
            </a:r>
            <a:r>
              <a:rPr lang="ru-RU" dirty="0" err="1"/>
              <a:t>талап</a:t>
            </a:r>
            <a:r>
              <a:rPr lang="ru-RU" dirty="0"/>
              <a:t> </a:t>
            </a:r>
            <a:r>
              <a:rPr lang="ru-RU" dirty="0" err="1"/>
              <a:t>ету</a:t>
            </a:r>
            <a:r>
              <a:rPr lang="ru-RU" dirty="0"/>
              <a:t> </a:t>
            </a:r>
            <a:r>
              <a:rPr lang="ru-RU" dirty="0" err="1"/>
              <a:t>құқықтарын</a:t>
            </a:r>
            <a:r>
              <a:rPr lang="ru-RU" dirty="0"/>
              <a:t> </a:t>
            </a:r>
            <a:r>
              <a:rPr lang="ru-RU" dirty="0" err="1"/>
              <a:t>беруден</a:t>
            </a:r>
            <a:r>
              <a:rPr lang="ru-RU" dirty="0"/>
              <a:t> </a:t>
            </a:r>
            <a:r>
              <a:rPr lang="ru-RU" dirty="0" err="1"/>
              <a:t>түсетін</a:t>
            </a:r>
            <a:r>
              <a:rPr lang="ru-RU" dirty="0"/>
              <a:t> </a:t>
            </a:r>
            <a:r>
              <a:rPr lang="ru-RU" dirty="0" err="1"/>
              <a:t>кірістен</a:t>
            </a:r>
            <a:r>
              <a:rPr lang="ru-RU" dirty="0"/>
              <a:t>; </a:t>
            </a:r>
            <a:endParaRPr lang="ru-RU" dirty="0" smtClean="0"/>
          </a:p>
          <a:p>
            <a:pPr marL="0" indent="0">
              <a:buNone/>
            </a:pPr>
            <a:r>
              <a:rPr lang="ru-RU" dirty="0" smtClean="0"/>
              <a:t>4</a:t>
            </a:r>
            <a:r>
              <a:rPr lang="ru-RU" dirty="0"/>
              <a:t>) </a:t>
            </a:r>
            <a:r>
              <a:rPr lang="ru-RU" dirty="0" err="1"/>
              <a:t>бірлескен</a:t>
            </a:r>
            <a:r>
              <a:rPr lang="ru-RU" dirty="0"/>
              <a:t> </a:t>
            </a:r>
            <a:r>
              <a:rPr lang="ru-RU" dirty="0" err="1"/>
              <a:t>қызметті</a:t>
            </a:r>
            <a:r>
              <a:rPr lang="ru-RU" dirty="0"/>
              <a:t> </a:t>
            </a:r>
            <a:r>
              <a:rPr lang="ru-RU" dirty="0" err="1"/>
              <a:t>жүзеге</a:t>
            </a:r>
            <a:r>
              <a:rPr lang="ru-RU" dirty="0"/>
              <a:t> </a:t>
            </a:r>
            <a:r>
              <a:rPr lang="ru-RU" dirty="0" err="1"/>
              <a:t>асырудан</a:t>
            </a:r>
            <a:r>
              <a:rPr lang="ru-RU" dirty="0"/>
              <a:t> </a:t>
            </a:r>
            <a:r>
              <a:rPr lang="ru-RU" dirty="0" err="1"/>
              <a:t>түскен</a:t>
            </a:r>
            <a:r>
              <a:rPr lang="ru-RU" dirty="0"/>
              <a:t> </a:t>
            </a:r>
            <a:r>
              <a:rPr lang="ru-RU" dirty="0" err="1"/>
              <a:t>кірістен</a:t>
            </a:r>
            <a:r>
              <a:rPr lang="ru-RU" dirty="0"/>
              <a:t>; </a:t>
            </a:r>
            <a:endParaRPr lang="ru-RU" dirty="0" smtClean="0"/>
          </a:p>
          <a:p>
            <a:pPr marL="0" indent="0">
              <a:buNone/>
            </a:pPr>
            <a:r>
              <a:rPr lang="ru-RU" dirty="0" smtClean="0"/>
              <a:t>5</a:t>
            </a:r>
            <a:r>
              <a:rPr lang="ru-RU" dirty="0"/>
              <a:t>) </a:t>
            </a:r>
            <a:r>
              <a:rPr lang="ru-RU" dirty="0" err="1"/>
              <a:t>таңылған</a:t>
            </a:r>
            <a:r>
              <a:rPr lang="ru-RU" dirty="0"/>
              <a:t> </a:t>
            </a:r>
            <a:r>
              <a:rPr lang="ru-RU" dirty="0" err="1"/>
              <a:t>немесе</a:t>
            </a:r>
            <a:r>
              <a:rPr lang="ru-RU" dirty="0"/>
              <a:t> </a:t>
            </a:r>
            <a:r>
              <a:rPr lang="ru-RU" dirty="0" err="1"/>
              <a:t>борышкер</a:t>
            </a:r>
            <a:r>
              <a:rPr lang="ru-RU" dirty="0"/>
              <a:t> </a:t>
            </a:r>
            <a:r>
              <a:rPr lang="ru-RU" dirty="0" err="1"/>
              <a:t>таныған</a:t>
            </a:r>
            <a:r>
              <a:rPr lang="ru-RU" dirty="0"/>
              <a:t> </a:t>
            </a:r>
            <a:r>
              <a:rPr lang="ru-RU" dirty="0" err="1"/>
              <a:t>айыппұлдардан</a:t>
            </a:r>
            <a:r>
              <a:rPr lang="ru-RU" dirty="0"/>
              <a:t>, </a:t>
            </a:r>
            <a:r>
              <a:rPr lang="ru-RU" dirty="0" err="1"/>
              <a:t>өсімпұлдан</a:t>
            </a:r>
            <a:r>
              <a:rPr lang="ru-RU" dirty="0"/>
              <a:t> </a:t>
            </a:r>
            <a:r>
              <a:rPr lang="ru-RU" dirty="0" err="1"/>
              <a:t>және</a:t>
            </a:r>
            <a:r>
              <a:rPr lang="ru-RU" dirty="0"/>
              <a:t> </a:t>
            </a:r>
            <a:r>
              <a:rPr lang="ru-RU" dirty="0" err="1"/>
              <a:t>басқа</a:t>
            </a:r>
            <a:r>
              <a:rPr lang="ru-RU" dirty="0"/>
              <a:t> </a:t>
            </a:r>
            <a:r>
              <a:rPr lang="ru-RU" dirty="0" smtClean="0"/>
              <a:t>да санкция </a:t>
            </a:r>
            <a:r>
              <a:rPr lang="ru-RU" dirty="0" err="1" smtClean="0"/>
              <a:t>түрлерінен</a:t>
            </a:r>
            <a:r>
              <a:rPr lang="ru-RU" i="1" dirty="0" smtClean="0"/>
              <a:t>; </a:t>
            </a:r>
          </a:p>
          <a:p>
            <a:pPr marL="0" indent="0">
              <a:buNone/>
            </a:pPr>
            <a:r>
              <a:rPr lang="ru-RU" dirty="0" smtClean="0"/>
              <a:t>6</a:t>
            </a:r>
            <a:r>
              <a:rPr lang="ru-RU" dirty="0"/>
              <a:t>) </a:t>
            </a:r>
            <a:r>
              <a:rPr lang="ru-RU" dirty="0" err="1"/>
              <a:t>шығындарды</a:t>
            </a:r>
            <a:r>
              <a:rPr lang="ru-RU" dirty="0"/>
              <a:t> жабу </a:t>
            </a:r>
            <a:r>
              <a:rPr lang="ru-RU" dirty="0" err="1"/>
              <a:t>үш</a:t>
            </a:r>
            <a:r>
              <a:rPr lang="en-US" dirty="0" err="1"/>
              <a:t>i</a:t>
            </a:r>
            <a:r>
              <a:rPr lang="ru-RU" dirty="0"/>
              <a:t>н </a:t>
            </a:r>
            <a:r>
              <a:rPr lang="ru-RU" dirty="0" err="1"/>
              <a:t>мемлекетт</a:t>
            </a:r>
            <a:r>
              <a:rPr lang="en-US" dirty="0" err="1"/>
              <a:t>i</a:t>
            </a:r>
            <a:r>
              <a:rPr lang="ru-RU" dirty="0"/>
              <a:t>к </a:t>
            </a:r>
            <a:r>
              <a:rPr lang="ru-RU" dirty="0" err="1"/>
              <a:t>бюджеттен</a:t>
            </a:r>
            <a:r>
              <a:rPr lang="ru-RU" dirty="0"/>
              <a:t> </a:t>
            </a:r>
            <a:r>
              <a:rPr lang="ru-RU" dirty="0" err="1"/>
              <a:t>алынған</a:t>
            </a:r>
            <a:r>
              <a:rPr lang="ru-RU" dirty="0"/>
              <a:t> </a:t>
            </a:r>
            <a:r>
              <a:rPr lang="ru-RU" dirty="0" err="1"/>
              <a:t>сомалардан</a:t>
            </a:r>
            <a:r>
              <a:rPr lang="ru-RU" dirty="0"/>
              <a:t>; </a:t>
            </a:r>
            <a:endParaRPr lang="ru-RU" dirty="0" smtClean="0"/>
          </a:p>
          <a:p>
            <a:pPr marL="0" indent="0">
              <a:buNone/>
            </a:pPr>
            <a:r>
              <a:rPr lang="ru-RU" dirty="0" smtClean="0"/>
              <a:t>7</a:t>
            </a:r>
            <a:r>
              <a:rPr lang="ru-RU" dirty="0"/>
              <a:t>) </a:t>
            </a:r>
            <a:r>
              <a:rPr lang="ru-RU" dirty="0" err="1"/>
              <a:t>түгендеу</a:t>
            </a:r>
            <a:r>
              <a:rPr lang="ru-RU" dirty="0"/>
              <a:t> </a:t>
            </a:r>
            <a:r>
              <a:rPr lang="ru-RU" dirty="0" err="1"/>
              <a:t>кезінде</a:t>
            </a:r>
            <a:r>
              <a:rPr lang="ru-RU" dirty="0"/>
              <a:t> </a:t>
            </a:r>
            <a:r>
              <a:rPr lang="ru-RU" dirty="0" err="1"/>
              <a:t>анықталған</a:t>
            </a:r>
            <a:r>
              <a:rPr lang="ru-RU" dirty="0"/>
              <a:t> </a:t>
            </a:r>
            <a:r>
              <a:rPr lang="ru-RU" dirty="0" err="1"/>
              <a:t>материалдық</a:t>
            </a:r>
            <a:r>
              <a:rPr lang="ru-RU" dirty="0"/>
              <a:t> </a:t>
            </a:r>
            <a:r>
              <a:rPr lang="ru-RU" dirty="0" err="1"/>
              <a:t>құндылықтардың</a:t>
            </a:r>
            <a:r>
              <a:rPr lang="ru-RU" dirty="0"/>
              <a:t> </a:t>
            </a:r>
            <a:r>
              <a:rPr lang="ru-RU" dirty="0" err="1"/>
              <a:t>артық</a:t>
            </a:r>
            <a:r>
              <a:rPr lang="ru-RU" dirty="0"/>
              <a:t> </a:t>
            </a:r>
            <a:r>
              <a:rPr lang="ru-RU" dirty="0" err="1"/>
              <a:t>шығуынан</a:t>
            </a:r>
            <a:r>
              <a:rPr lang="ru-RU" dirty="0"/>
              <a:t>; </a:t>
            </a:r>
            <a:endParaRPr lang="ru-RU" dirty="0" smtClean="0"/>
          </a:p>
          <a:p>
            <a:pPr marL="0" indent="0">
              <a:buNone/>
            </a:pPr>
            <a:r>
              <a:rPr lang="ru-RU" dirty="0" smtClean="0"/>
              <a:t>8</a:t>
            </a:r>
            <a:r>
              <a:rPr lang="ru-RU" dirty="0"/>
              <a:t>) </a:t>
            </a:r>
            <a:r>
              <a:rPr lang="ru-RU" dirty="0" err="1"/>
              <a:t>кәс</a:t>
            </a:r>
            <a:r>
              <a:rPr lang="en-US" dirty="0" err="1"/>
              <a:t>i</a:t>
            </a:r>
            <a:r>
              <a:rPr lang="ru-RU" dirty="0" err="1"/>
              <a:t>пкерл</a:t>
            </a:r>
            <a:r>
              <a:rPr lang="en-US" dirty="0" err="1"/>
              <a:t>i</a:t>
            </a:r>
            <a:r>
              <a:rPr lang="ru-RU" dirty="0"/>
              <a:t>к </a:t>
            </a:r>
            <a:r>
              <a:rPr lang="ru-RU" dirty="0" err="1"/>
              <a:t>мақсаттарда</a:t>
            </a:r>
            <a:r>
              <a:rPr lang="ru-RU" dirty="0"/>
              <a:t> </a:t>
            </a:r>
            <a:r>
              <a:rPr lang="ru-RU" dirty="0" err="1"/>
              <a:t>пайдалануға</a:t>
            </a:r>
            <a:r>
              <a:rPr lang="ru-RU" dirty="0"/>
              <a:t> </a:t>
            </a:r>
            <a:r>
              <a:rPr lang="ru-RU" dirty="0" err="1"/>
              <a:t>арналған</a:t>
            </a:r>
            <a:r>
              <a:rPr lang="ru-RU" dirty="0"/>
              <a:t> </a:t>
            </a:r>
            <a:r>
              <a:rPr lang="ru-RU" dirty="0" err="1"/>
              <a:t>өтеус</a:t>
            </a:r>
            <a:r>
              <a:rPr lang="en-US" dirty="0" err="1"/>
              <a:t>i</a:t>
            </a:r>
            <a:r>
              <a:rPr lang="ru-RU" dirty="0"/>
              <a:t>з </a:t>
            </a:r>
            <a:r>
              <a:rPr lang="ru-RU" dirty="0" err="1"/>
              <a:t>алынған</a:t>
            </a:r>
            <a:r>
              <a:rPr lang="ru-RU" dirty="0"/>
              <a:t> </a:t>
            </a:r>
            <a:r>
              <a:rPr lang="ru-RU" dirty="0" err="1"/>
              <a:t>мүл</a:t>
            </a:r>
            <a:r>
              <a:rPr lang="en-US" dirty="0" err="1"/>
              <a:t>i</a:t>
            </a:r>
            <a:r>
              <a:rPr lang="ru-RU" dirty="0"/>
              <a:t>к </a:t>
            </a:r>
            <a:r>
              <a:rPr lang="ru-RU" dirty="0" err="1"/>
              <a:t>түр</a:t>
            </a:r>
            <a:r>
              <a:rPr lang="en-US" dirty="0" err="1"/>
              <a:t>i</a:t>
            </a:r>
            <a:r>
              <a:rPr lang="ru-RU" dirty="0" err="1"/>
              <a:t>ндег</a:t>
            </a:r>
            <a:r>
              <a:rPr lang="en-US" dirty="0" err="1"/>
              <a:t>i</a:t>
            </a:r>
            <a:r>
              <a:rPr lang="en-US" dirty="0"/>
              <a:t> </a:t>
            </a:r>
            <a:r>
              <a:rPr lang="ru-RU" dirty="0" err="1"/>
              <a:t>кірістен</a:t>
            </a:r>
            <a:r>
              <a:rPr lang="ru-RU" dirty="0"/>
              <a:t> (</a:t>
            </a:r>
            <a:r>
              <a:rPr lang="ru-RU" dirty="0" err="1"/>
              <a:t>қайырымдылық</a:t>
            </a:r>
            <a:r>
              <a:rPr lang="ru-RU" dirty="0"/>
              <a:t> </a:t>
            </a:r>
            <a:r>
              <a:rPr lang="ru-RU" dirty="0" err="1"/>
              <a:t>көмег</a:t>
            </a:r>
            <a:r>
              <a:rPr lang="en-US" dirty="0" err="1"/>
              <a:t>i</a:t>
            </a:r>
            <a:r>
              <a:rPr lang="ru-RU" dirty="0" err="1"/>
              <a:t>нен</a:t>
            </a:r>
            <a:r>
              <a:rPr lang="ru-RU" dirty="0"/>
              <a:t> </a:t>
            </a:r>
            <a:r>
              <a:rPr lang="ru-RU" dirty="0" err="1"/>
              <a:t>басқа</a:t>
            </a:r>
            <a:r>
              <a:rPr lang="ru-RU" dirty="0"/>
              <a:t>); </a:t>
            </a:r>
            <a:endParaRPr lang="ru-RU" dirty="0" smtClean="0"/>
          </a:p>
          <a:p>
            <a:pPr marL="0" indent="0">
              <a:buNone/>
            </a:pPr>
            <a:r>
              <a:rPr lang="ru-RU" dirty="0" smtClean="0"/>
              <a:t>9</a:t>
            </a:r>
            <a:r>
              <a:rPr lang="ru-RU" dirty="0"/>
              <a:t>) </a:t>
            </a:r>
            <a:r>
              <a:rPr lang="ru-RU" dirty="0" err="1"/>
              <a:t>жалға</a:t>
            </a:r>
            <a:r>
              <a:rPr lang="ru-RU" dirty="0"/>
              <a:t> </a:t>
            </a:r>
            <a:r>
              <a:rPr lang="ru-RU" dirty="0" err="1"/>
              <a:t>беруші</a:t>
            </a:r>
            <a:r>
              <a:rPr lang="ru-RU" dirty="0"/>
              <a:t> дара </a:t>
            </a:r>
            <a:r>
              <a:rPr lang="ru-RU" dirty="0" err="1"/>
              <a:t>кәсіпкердің</a:t>
            </a:r>
            <a:r>
              <a:rPr lang="ru-RU" dirty="0"/>
              <a:t> </a:t>
            </a:r>
            <a:r>
              <a:rPr lang="ru-RU" dirty="0" err="1"/>
              <a:t>жалға</a:t>
            </a:r>
            <a:r>
              <a:rPr lang="ru-RU" dirty="0"/>
              <a:t> </a:t>
            </a:r>
            <a:r>
              <a:rPr lang="ru-RU" dirty="0" err="1"/>
              <a:t>берілген</a:t>
            </a:r>
            <a:r>
              <a:rPr lang="ru-RU" dirty="0"/>
              <a:t> </a:t>
            </a:r>
            <a:r>
              <a:rPr lang="ru-RU" dirty="0" err="1"/>
              <a:t>мүлкін</a:t>
            </a:r>
            <a:r>
              <a:rPr lang="ru-RU" dirty="0"/>
              <a:t> </a:t>
            </a:r>
            <a:r>
              <a:rPr lang="ru-RU" dirty="0" err="1"/>
              <a:t>күтіп-ұстауға</a:t>
            </a:r>
            <a:r>
              <a:rPr lang="ru-RU" dirty="0"/>
              <a:t> </a:t>
            </a:r>
            <a:r>
              <a:rPr lang="ru-RU" dirty="0" err="1"/>
              <a:t>және</a:t>
            </a:r>
            <a:r>
              <a:rPr lang="ru-RU" dirty="0"/>
              <a:t> </a:t>
            </a:r>
            <a:r>
              <a:rPr lang="ru-RU" dirty="0" err="1"/>
              <a:t>жөндеуге</a:t>
            </a:r>
            <a:r>
              <a:rPr lang="ru-RU" dirty="0"/>
              <a:t> </a:t>
            </a:r>
            <a:r>
              <a:rPr lang="ru-RU" dirty="0" err="1"/>
              <a:t>арналған</a:t>
            </a:r>
            <a:r>
              <a:rPr lang="ru-RU" dirty="0"/>
              <a:t> </a:t>
            </a:r>
            <a:r>
              <a:rPr lang="ru-RU" dirty="0" err="1"/>
              <a:t>шығыстарын</a:t>
            </a:r>
            <a:r>
              <a:rPr lang="ru-RU" dirty="0"/>
              <a:t> </a:t>
            </a:r>
            <a:r>
              <a:rPr lang="ru-RU" dirty="0" err="1"/>
              <a:t>жалға</a:t>
            </a:r>
            <a:r>
              <a:rPr lang="ru-RU" dirty="0"/>
              <a:t> </a:t>
            </a:r>
            <a:r>
              <a:rPr lang="ru-RU" dirty="0" err="1"/>
              <a:t>алушының</a:t>
            </a:r>
            <a:r>
              <a:rPr lang="ru-RU" dirty="0"/>
              <a:t> </a:t>
            </a:r>
            <a:r>
              <a:rPr lang="ru-RU" dirty="0" err="1"/>
              <a:t>өтеуінен</a:t>
            </a:r>
            <a:r>
              <a:rPr lang="ru-RU" dirty="0"/>
              <a:t>; </a:t>
            </a:r>
            <a:endParaRPr lang="ru-RU" dirty="0" smtClean="0"/>
          </a:p>
          <a:p>
            <a:pPr marL="0" indent="0">
              <a:buNone/>
            </a:pPr>
            <a:r>
              <a:rPr lang="ru-RU" dirty="0" smtClean="0"/>
              <a:t>10</a:t>
            </a:r>
            <a:r>
              <a:rPr lang="ru-RU" dirty="0"/>
              <a:t>) </a:t>
            </a:r>
            <a:r>
              <a:rPr lang="ru-RU" dirty="0" err="1"/>
              <a:t>жалға</a:t>
            </a:r>
            <a:r>
              <a:rPr lang="ru-RU" dirty="0"/>
              <a:t> </a:t>
            </a:r>
            <a:r>
              <a:rPr lang="ru-RU" dirty="0" err="1"/>
              <a:t>алушының</a:t>
            </a:r>
            <a:r>
              <a:rPr lang="ru-RU" dirty="0"/>
              <a:t> </a:t>
            </a:r>
            <a:r>
              <a:rPr lang="ru-RU" dirty="0" err="1"/>
              <a:t>жалға</a:t>
            </a:r>
            <a:r>
              <a:rPr lang="ru-RU" dirty="0"/>
              <a:t> </a:t>
            </a:r>
            <a:r>
              <a:rPr lang="ru-RU" dirty="0" err="1"/>
              <a:t>алу</a:t>
            </a:r>
            <a:r>
              <a:rPr lang="ru-RU" dirty="0"/>
              <a:t> </a:t>
            </a:r>
            <a:r>
              <a:rPr lang="ru-RU" dirty="0" err="1"/>
              <a:t>шарты</a:t>
            </a:r>
            <a:r>
              <a:rPr lang="ru-RU" dirty="0"/>
              <a:t> </a:t>
            </a:r>
            <a:r>
              <a:rPr lang="ru-RU" dirty="0" err="1"/>
              <a:t>бойынша</a:t>
            </a:r>
            <a:r>
              <a:rPr lang="ru-RU" dirty="0"/>
              <a:t> </a:t>
            </a:r>
            <a:r>
              <a:rPr lang="ru-RU" dirty="0" err="1"/>
              <a:t>төлемақы</a:t>
            </a:r>
            <a:r>
              <a:rPr lang="ru-RU" dirty="0"/>
              <a:t> </a:t>
            </a:r>
            <a:r>
              <a:rPr lang="ru-RU" dirty="0" err="1"/>
              <a:t>есебіне</a:t>
            </a:r>
            <a:r>
              <a:rPr lang="ru-RU" dirty="0"/>
              <a:t> </a:t>
            </a:r>
            <a:r>
              <a:rPr lang="ru-RU" dirty="0" err="1"/>
              <a:t>есепке</a:t>
            </a:r>
            <a:r>
              <a:rPr lang="ru-RU" dirty="0"/>
              <a:t> </a:t>
            </a:r>
            <a:r>
              <a:rPr lang="ru-RU" dirty="0" err="1"/>
              <a:t>жатқызылатын</a:t>
            </a:r>
            <a:r>
              <a:rPr lang="ru-RU" dirty="0"/>
              <a:t>, дара </a:t>
            </a:r>
            <a:r>
              <a:rPr lang="ru-RU" dirty="0" err="1"/>
              <a:t>кәсіпкерден</a:t>
            </a:r>
            <a:r>
              <a:rPr lang="ru-RU" dirty="0"/>
              <a:t> </a:t>
            </a:r>
            <a:r>
              <a:rPr lang="ru-RU" dirty="0" err="1"/>
              <a:t>жалға</a:t>
            </a:r>
            <a:r>
              <a:rPr lang="ru-RU" dirty="0"/>
              <a:t> </a:t>
            </a:r>
            <a:r>
              <a:rPr lang="ru-RU" dirty="0" err="1"/>
              <a:t>алған</a:t>
            </a:r>
            <a:r>
              <a:rPr lang="ru-RU" dirty="0"/>
              <a:t> </a:t>
            </a:r>
            <a:r>
              <a:rPr lang="ru-RU" dirty="0" err="1"/>
              <a:t>мүлікті</a:t>
            </a:r>
            <a:r>
              <a:rPr lang="ru-RU" dirty="0"/>
              <a:t> </a:t>
            </a:r>
            <a:r>
              <a:rPr lang="ru-RU" dirty="0" err="1"/>
              <a:t>күтіп-ұстауға</a:t>
            </a:r>
            <a:r>
              <a:rPr lang="ru-RU" dirty="0"/>
              <a:t> </a:t>
            </a:r>
            <a:r>
              <a:rPr lang="ru-RU" dirty="0" err="1"/>
              <a:t>және</a:t>
            </a:r>
            <a:r>
              <a:rPr lang="ru-RU" dirty="0"/>
              <a:t> </a:t>
            </a:r>
            <a:r>
              <a:rPr lang="ru-RU" dirty="0" err="1"/>
              <a:t>жөндеуге</a:t>
            </a:r>
            <a:r>
              <a:rPr lang="ru-RU" dirty="0"/>
              <a:t> </a:t>
            </a:r>
            <a:r>
              <a:rPr lang="ru-RU" dirty="0" err="1"/>
              <a:t>арналған</a:t>
            </a:r>
            <a:r>
              <a:rPr lang="ru-RU" dirty="0"/>
              <a:t> </a:t>
            </a:r>
            <a:r>
              <a:rPr lang="ru-RU" dirty="0" err="1"/>
              <a:t>шығыстарынан</a:t>
            </a:r>
            <a:r>
              <a:rPr lang="ru-RU" dirty="0"/>
              <a:t> </a:t>
            </a:r>
            <a:r>
              <a:rPr lang="ru-RU" dirty="0" err="1"/>
              <a:t>тұрады</a:t>
            </a:r>
            <a:r>
              <a:rPr lang="ru-RU" dirty="0"/>
              <a:t>.</a:t>
            </a:r>
          </a:p>
        </p:txBody>
      </p:sp>
    </p:spTree>
    <p:extLst>
      <p:ext uri="{BB962C8B-B14F-4D97-AF65-F5344CB8AC3E}">
        <p14:creationId xmlns:p14="http://schemas.microsoft.com/office/powerpoint/2010/main" val="347143739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p:txBody>
          <a:bodyPr/>
          <a:lstStyle/>
          <a:p>
            <a:r>
              <a:rPr lang="ru-RU" dirty="0" err="1"/>
              <a:t>Шағын</a:t>
            </a:r>
            <a:r>
              <a:rPr lang="ru-RU" dirty="0"/>
              <a:t> бизнес </a:t>
            </a:r>
            <a:r>
              <a:rPr lang="ru-RU" dirty="0" err="1"/>
              <a:t>субъектілері</a:t>
            </a:r>
            <a:r>
              <a:rPr lang="ru-RU" dirty="0"/>
              <a:t> </a:t>
            </a:r>
            <a:r>
              <a:rPr lang="ru-RU" dirty="0" err="1"/>
              <a:t>үшін</a:t>
            </a:r>
            <a:r>
              <a:rPr lang="ru-RU" dirty="0"/>
              <a:t> </a:t>
            </a:r>
            <a:r>
              <a:rPr lang="ru-RU" dirty="0" err="1"/>
              <a:t>арнаулы</a:t>
            </a:r>
            <a:r>
              <a:rPr lang="ru-RU" dirty="0"/>
              <a:t> </a:t>
            </a:r>
            <a:r>
              <a:rPr lang="ru-RU" dirty="0" err="1"/>
              <a:t>салық</a:t>
            </a:r>
            <a:r>
              <a:rPr lang="ru-RU" dirty="0"/>
              <a:t> режим</a:t>
            </a:r>
            <a:r>
              <a:rPr lang="en-US" dirty="0" err="1"/>
              <a:t>i</a:t>
            </a:r>
            <a:r>
              <a:rPr lang="ru-RU" dirty="0"/>
              <a:t>н </a:t>
            </a:r>
            <a:r>
              <a:rPr lang="ru-RU" dirty="0" err="1"/>
              <a:t>қолданатын</a:t>
            </a:r>
            <a:r>
              <a:rPr lang="ru-RU" dirty="0"/>
              <a:t> </a:t>
            </a:r>
            <a:r>
              <a:rPr lang="ru-RU" dirty="0" err="1"/>
              <a:t>салық</a:t>
            </a:r>
            <a:r>
              <a:rPr lang="ru-RU" dirty="0"/>
              <a:t> </a:t>
            </a:r>
            <a:r>
              <a:rPr lang="ru-RU" dirty="0" err="1"/>
              <a:t>төлеушілер</a:t>
            </a:r>
            <a:r>
              <a:rPr lang="ru-RU" dirty="0"/>
              <a:t> осы </a:t>
            </a:r>
            <a:r>
              <a:rPr lang="ru-RU" dirty="0" err="1"/>
              <a:t>баптың</a:t>
            </a:r>
            <a:r>
              <a:rPr lang="ru-RU" dirty="0"/>
              <a:t> 2-тармағында </a:t>
            </a:r>
            <a:r>
              <a:rPr lang="ru-RU" dirty="0" err="1"/>
              <a:t>көрсетілмеген</a:t>
            </a:r>
            <a:r>
              <a:rPr lang="ru-RU" dirty="0"/>
              <a:t> </a:t>
            </a:r>
            <a:r>
              <a:rPr lang="ru-RU" dirty="0" err="1"/>
              <a:t>кірісті</a:t>
            </a:r>
            <a:r>
              <a:rPr lang="ru-RU" dirty="0"/>
              <a:t> </a:t>
            </a:r>
            <a:r>
              <a:rPr lang="ru-RU" dirty="0" err="1"/>
              <a:t>алған</a:t>
            </a:r>
            <a:r>
              <a:rPr lang="ru-RU" dirty="0"/>
              <a:t> </a:t>
            </a:r>
            <a:r>
              <a:rPr lang="ru-RU" dirty="0" err="1"/>
              <a:t>кезде</a:t>
            </a:r>
            <a:r>
              <a:rPr lang="ru-RU" dirty="0"/>
              <a:t> осы </a:t>
            </a:r>
            <a:r>
              <a:rPr lang="ru-RU" dirty="0" err="1"/>
              <a:t>Кодекске</a:t>
            </a:r>
            <a:r>
              <a:rPr lang="ru-RU" dirty="0"/>
              <a:t> </a:t>
            </a:r>
            <a:r>
              <a:rPr lang="ru-RU" dirty="0" err="1"/>
              <a:t>сәйкес</a:t>
            </a:r>
            <a:r>
              <a:rPr lang="ru-RU" dirty="0"/>
              <a:t> </a:t>
            </a:r>
            <a:r>
              <a:rPr lang="ru-RU" dirty="0" err="1"/>
              <a:t>жалпыға</a:t>
            </a:r>
            <a:r>
              <a:rPr lang="ru-RU" dirty="0"/>
              <a:t> </a:t>
            </a:r>
            <a:r>
              <a:rPr lang="ru-RU" dirty="0" err="1"/>
              <a:t>бірдей</a:t>
            </a:r>
            <a:r>
              <a:rPr lang="ru-RU" dirty="0"/>
              <a:t> </a:t>
            </a:r>
            <a:r>
              <a:rPr lang="ru-RU" dirty="0" err="1"/>
              <a:t>белгіленген</a:t>
            </a:r>
            <a:r>
              <a:rPr lang="ru-RU" dirty="0"/>
              <a:t> </a:t>
            </a:r>
            <a:r>
              <a:rPr lang="ru-RU" dirty="0" err="1"/>
              <a:t>тәртіппен</a:t>
            </a:r>
            <a:r>
              <a:rPr lang="ru-RU" dirty="0"/>
              <a:t> </a:t>
            </a:r>
            <a:r>
              <a:rPr lang="ru-RU" dirty="0" err="1"/>
              <a:t>тиісті</a:t>
            </a:r>
            <a:r>
              <a:rPr lang="ru-RU" dirty="0"/>
              <a:t> </a:t>
            </a:r>
            <a:r>
              <a:rPr lang="ru-RU" dirty="0" err="1"/>
              <a:t>салықтарды</a:t>
            </a:r>
            <a:r>
              <a:rPr lang="ru-RU" dirty="0"/>
              <a:t> </a:t>
            </a:r>
            <a:r>
              <a:rPr lang="ru-RU" dirty="0" err="1"/>
              <a:t>есептеуді</a:t>
            </a:r>
            <a:r>
              <a:rPr lang="ru-RU" dirty="0"/>
              <a:t>, </a:t>
            </a:r>
            <a:r>
              <a:rPr lang="ru-RU" dirty="0" err="1"/>
              <a:t>төлеуді</a:t>
            </a:r>
            <a:r>
              <a:rPr lang="ru-RU" dirty="0"/>
              <a:t> </a:t>
            </a:r>
            <a:r>
              <a:rPr lang="ru-RU" dirty="0" err="1"/>
              <a:t>және</a:t>
            </a:r>
            <a:r>
              <a:rPr lang="ru-RU" dirty="0"/>
              <a:t> </a:t>
            </a:r>
            <a:r>
              <a:rPr lang="ru-RU" dirty="0" err="1"/>
              <a:t>олар</a:t>
            </a:r>
            <a:r>
              <a:rPr lang="ru-RU" dirty="0"/>
              <a:t> </a:t>
            </a:r>
            <a:r>
              <a:rPr lang="ru-RU" dirty="0" err="1"/>
              <a:t>бойынша</a:t>
            </a:r>
            <a:r>
              <a:rPr lang="ru-RU" dirty="0"/>
              <a:t> </a:t>
            </a:r>
            <a:r>
              <a:rPr lang="ru-RU" dirty="0" err="1"/>
              <a:t>салықтық</a:t>
            </a:r>
            <a:r>
              <a:rPr lang="ru-RU" dirty="0"/>
              <a:t> </a:t>
            </a:r>
            <a:r>
              <a:rPr lang="ru-RU" dirty="0" err="1"/>
              <a:t>есептілік</a:t>
            </a:r>
            <a:r>
              <a:rPr lang="ru-RU" dirty="0"/>
              <a:t> </a:t>
            </a:r>
            <a:r>
              <a:rPr lang="ru-RU" dirty="0" err="1"/>
              <a:t>ұсынуды</a:t>
            </a:r>
            <a:r>
              <a:rPr lang="ru-RU" dirty="0"/>
              <a:t> </a:t>
            </a:r>
            <a:r>
              <a:rPr lang="ru-RU" dirty="0" err="1"/>
              <a:t>жүргізеді</a:t>
            </a:r>
            <a:r>
              <a:rPr lang="ru-RU" dirty="0"/>
              <a:t>. </a:t>
            </a:r>
          </a:p>
        </p:txBody>
      </p:sp>
    </p:spTree>
    <p:extLst>
      <p:ext uri="{BB962C8B-B14F-4D97-AF65-F5344CB8AC3E}">
        <p14:creationId xmlns:p14="http://schemas.microsoft.com/office/powerpoint/2010/main" val="208417814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512" y="116632"/>
            <a:ext cx="8856984" cy="1080120"/>
          </a:xfrm>
        </p:spPr>
        <p:txBody>
          <a:bodyPr>
            <a:normAutofit fontScale="90000"/>
          </a:bodyPr>
          <a:lstStyle/>
          <a:p>
            <a:r>
              <a:rPr lang="ru-RU" sz="2400" dirty="0" err="1">
                <a:latin typeface="Arial" panose="020B0604020202020204" pitchFamily="34" charset="0"/>
                <a:cs typeface="Arial" panose="020B0604020202020204" pitchFamily="34" charset="0"/>
              </a:rPr>
              <a:t>Шағын</a:t>
            </a:r>
            <a:r>
              <a:rPr lang="ru-RU" sz="2400" dirty="0">
                <a:latin typeface="Arial" panose="020B0604020202020204" pitchFamily="34" charset="0"/>
                <a:cs typeface="Arial" panose="020B0604020202020204" pitchFamily="34" charset="0"/>
              </a:rPr>
              <a:t> бизнес </a:t>
            </a:r>
            <a:r>
              <a:rPr lang="ru-RU" sz="2400" dirty="0" err="1">
                <a:latin typeface="Arial" panose="020B0604020202020204" pitchFamily="34" charset="0"/>
                <a:cs typeface="Arial" panose="020B0604020202020204" pitchFamily="34" charset="0"/>
              </a:rPr>
              <a:t>субъектілері</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үшін</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арнаулы</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салық</a:t>
            </a:r>
            <a:r>
              <a:rPr lang="ru-RU" sz="2400" dirty="0">
                <a:latin typeface="Arial" panose="020B0604020202020204" pitchFamily="34" charset="0"/>
                <a:cs typeface="Arial" panose="020B0604020202020204" pitchFamily="34" charset="0"/>
              </a:rPr>
              <a:t> режим</a:t>
            </a:r>
            <a:r>
              <a:rPr lang="en-US" sz="2400" dirty="0" err="1">
                <a:latin typeface="Arial" panose="020B0604020202020204" pitchFamily="34" charset="0"/>
                <a:cs typeface="Arial" panose="020B0604020202020204" pitchFamily="34" charset="0"/>
              </a:rPr>
              <a:t>i</a:t>
            </a:r>
            <a:r>
              <a:rPr lang="ru-RU" sz="2400" dirty="0">
                <a:latin typeface="Arial" panose="020B0604020202020204" pitchFamily="34" charset="0"/>
                <a:cs typeface="Arial" panose="020B0604020202020204" pitchFamily="34" charset="0"/>
              </a:rPr>
              <a:t>н </a:t>
            </a:r>
            <a:r>
              <a:rPr lang="ru-RU" sz="2400" dirty="0" err="1">
                <a:latin typeface="Arial" panose="020B0604020202020204" pitchFamily="34" charset="0"/>
                <a:cs typeface="Arial" panose="020B0604020202020204" pitchFamily="34" charset="0"/>
              </a:rPr>
              <a:t>қолданатын</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салық</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төлеуш</a:t>
            </a:r>
            <a:r>
              <a:rPr lang="en-US" sz="2400" dirty="0" err="1">
                <a:latin typeface="Arial" panose="020B0604020202020204" pitchFamily="34" charset="0"/>
                <a:cs typeface="Arial" panose="020B0604020202020204" pitchFamily="34" charset="0"/>
              </a:rPr>
              <a:t>i</a:t>
            </a:r>
            <a:r>
              <a:rPr lang="ru-RU" sz="2400" dirty="0">
                <a:latin typeface="Arial" panose="020B0604020202020204" pitchFamily="34" charset="0"/>
                <a:cs typeface="Arial" panose="020B0604020202020204" pitchFamily="34" charset="0"/>
              </a:rPr>
              <a:t>н</a:t>
            </a:r>
            <a:r>
              <a:rPr lang="en-US" sz="2400" dirty="0" err="1">
                <a:latin typeface="Arial" panose="020B0604020202020204" pitchFamily="34" charset="0"/>
                <a:cs typeface="Arial" panose="020B0604020202020204" pitchFamily="34" charset="0"/>
              </a:rPr>
              <a:t>i</a:t>
            </a:r>
            <a:r>
              <a:rPr lang="ru-RU" sz="2400" dirty="0">
                <a:latin typeface="Arial" panose="020B0604020202020204" pitchFamily="34" charset="0"/>
                <a:cs typeface="Arial" panose="020B0604020202020204" pitchFamily="34" charset="0"/>
              </a:rPr>
              <a:t>ң </a:t>
            </a:r>
            <a:r>
              <a:rPr lang="ru-RU" sz="2400" dirty="0" err="1">
                <a:latin typeface="Arial" panose="020B0604020202020204" pitchFamily="34" charset="0"/>
                <a:cs typeface="Arial" panose="020B0604020202020204" pitchFamily="34" charset="0"/>
              </a:rPr>
              <a:t>кірісі</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ретінде</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салық</a:t>
            </a:r>
            <a:r>
              <a:rPr lang="ru-RU" sz="2400" dirty="0">
                <a:latin typeface="Arial" panose="020B0604020202020204" pitchFamily="34" charset="0"/>
                <a:cs typeface="Arial" panose="020B0604020202020204" pitchFamily="34" charset="0"/>
              </a:rPr>
              <a:t> салу </a:t>
            </a:r>
            <a:r>
              <a:rPr lang="ru-RU" sz="2400" dirty="0" err="1">
                <a:latin typeface="Arial" panose="020B0604020202020204" pitchFamily="34" charset="0"/>
                <a:cs typeface="Arial" panose="020B0604020202020204" pitchFamily="34" charset="0"/>
              </a:rPr>
              <a:t>мақсатында</a:t>
            </a:r>
            <a:r>
              <a:rPr lang="ru-RU" sz="2400" dirty="0">
                <a:latin typeface="Arial" panose="020B0604020202020204" pitchFamily="34" charset="0"/>
                <a:cs typeface="Arial" panose="020B0604020202020204" pitchFamily="34" charset="0"/>
              </a:rPr>
              <a:t>: </a:t>
            </a:r>
          </a:p>
        </p:txBody>
      </p:sp>
      <p:sp>
        <p:nvSpPr>
          <p:cNvPr id="3" name="Объект 2"/>
          <p:cNvSpPr>
            <a:spLocks noGrp="1"/>
          </p:cNvSpPr>
          <p:nvPr>
            <p:ph idx="1"/>
          </p:nvPr>
        </p:nvSpPr>
        <p:spPr>
          <a:xfrm>
            <a:off x="323528" y="1196752"/>
            <a:ext cx="8820472" cy="5472608"/>
          </a:xfrm>
        </p:spPr>
        <p:txBody>
          <a:bodyPr>
            <a:normAutofit fontScale="62500" lnSpcReduction="20000"/>
          </a:bodyPr>
          <a:lstStyle/>
          <a:p>
            <a:pPr marL="0" indent="0">
              <a:buNone/>
            </a:pPr>
            <a:r>
              <a:rPr lang="ru-RU" dirty="0" smtClean="0"/>
              <a:t>1</a:t>
            </a:r>
            <a:r>
              <a:rPr lang="ru-RU" dirty="0"/>
              <a:t>) </a:t>
            </a:r>
            <a:r>
              <a:rPr lang="ru-RU" dirty="0" err="1"/>
              <a:t>осындай</a:t>
            </a:r>
            <a:r>
              <a:rPr lang="ru-RU" dirty="0"/>
              <a:t> </a:t>
            </a:r>
            <a:r>
              <a:rPr lang="ru-RU" dirty="0" err="1"/>
              <a:t>мүлікті</a:t>
            </a:r>
            <a:r>
              <a:rPr lang="ru-RU" dirty="0"/>
              <a:t> </a:t>
            </a:r>
            <a:r>
              <a:rPr lang="ru-RU" dirty="0" err="1"/>
              <a:t>беретін</a:t>
            </a:r>
            <a:r>
              <a:rPr lang="ru-RU" dirty="0"/>
              <a:t> </a:t>
            </a:r>
            <a:r>
              <a:rPr lang="ru-RU" dirty="0" err="1"/>
              <a:t>салық</a:t>
            </a:r>
            <a:r>
              <a:rPr lang="ru-RU" dirty="0"/>
              <a:t> </a:t>
            </a:r>
            <a:r>
              <a:rPr lang="ru-RU" dirty="0" err="1"/>
              <a:t>төлеуші</a:t>
            </a:r>
            <a:r>
              <a:rPr lang="ru-RU" dirty="0"/>
              <a:t> </a:t>
            </a:r>
            <a:r>
              <a:rPr lang="ru-RU" dirty="0" err="1"/>
              <a:t>үшін</a:t>
            </a:r>
            <a:r>
              <a:rPr lang="ru-RU" dirty="0"/>
              <a:t> - </a:t>
            </a:r>
            <a:r>
              <a:rPr lang="ru-RU" dirty="0" err="1"/>
              <a:t>өтеусіз</a:t>
            </a:r>
            <a:r>
              <a:rPr lang="ru-RU" dirty="0"/>
              <a:t> </a:t>
            </a:r>
            <a:r>
              <a:rPr lang="ru-RU" dirty="0" err="1"/>
              <a:t>берілген</a:t>
            </a:r>
            <a:r>
              <a:rPr lang="ru-RU" dirty="0"/>
              <a:t> </a:t>
            </a:r>
            <a:r>
              <a:rPr lang="ru-RU" dirty="0" err="1"/>
              <a:t>мүл</a:t>
            </a:r>
            <a:r>
              <a:rPr lang="en-US" dirty="0" err="1"/>
              <a:t>i</a:t>
            </a:r>
            <a:r>
              <a:rPr lang="ru-RU" dirty="0" err="1"/>
              <a:t>кт</a:t>
            </a:r>
            <a:r>
              <a:rPr lang="en-US" dirty="0" err="1"/>
              <a:t>i</a:t>
            </a:r>
            <a:r>
              <a:rPr lang="ru-RU" dirty="0"/>
              <a:t>ң </a:t>
            </a:r>
            <a:r>
              <a:rPr lang="ru-RU" dirty="0" err="1"/>
              <a:t>құны</a:t>
            </a:r>
            <a:r>
              <a:rPr lang="ru-RU" dirty="0"/>
              <a:t>; </a:t>
            </a:r>
            <a:endParaRPr lang="ru-RU" dirty="0" smtClean="0"/>
          </a:p>
          <a:p>
            <a:pPr marL="0" indent="0">
              <a:buNone/>
            </a:pPr>
            <a:r>
              <a:rPr lang="ru-RU" dirty="0" smtClean="0"/>
              <a:t>2</a:t>
            </a:r>
            <a:r>
              <a:rPr lang="ru-RU" dirty="0"/>
              <a:t>) </a:t>
            </a:r>
            <a:r>
              <a:rPr lang="ru-RU" dirty="0" smtClean="0"/>
              <a:t>ҚРЗ </a:t>
            </a:r>
            <a:r>
              <a:rPr lang="ru-RU" dirty="0" err="1" smtClean="0"/>
              <a:t>сәйкес</a:t>
            </a:r>
            <a:r>
              <a:rPr lang="ru-RU" dirty="0" smtClean="0"/>
              <a:t> </a:t>
            </a:r>
            <a:r>
              <a:rPr lang="ru-RU" dirty="0" err="1"/>
              <a:t>мемлекеттік</a:t>
            </a:r>
            <a:r>
              <a:rPr lang="ru-RU" dirty="0"/>
              <a:t> </a:t>
            </a:r>
            <a:r>
              <a:rPr lang="ru-RU" dirty="0" err="1"/>
              <a:t>мұқтаждықтар</a:t>
            </a:r>
            <a:r>
              <a:rPr lang="ru-RU" dirty="0"/>
              <a:t> </a:t>
            </a:r>
            <a:r>
              <a:rPr lang="ru-RU" dirty="0" err="1"/>
              <a:t>үшін</a:t>
            </a:r>
            <a:r>
              <a:rPr lang="ru-RU" dirty="0"/>
              <a:t> </a:t>
            </a:r>
            <a:r>
              <a:rPr lang="ru-RU" dirty="0" err="1"/>
              <a:t>сатып</a:t>
            </a:r>
            <a:r>
              <a:rPr lang="ru-RU" dirty="0"/>
              <a:t> </a:t>
            </a:r>
            <a:r>
              <a:rPr lang="ru-RU" dirty="0" err="1"/>
              <a:t>алынатын</a:t>
            </a:r>
            <a:r>
              <a:rPr lang="ru-RU" dirty="0"/>
              <a:t> </a:t>
            </a:r>
            <a:r>
              <a:rPr lang="ru-RU" dirty="0" err="1"/>
              <a:t>активтерді</a:t>
            </a:r>
            <a:r>
              <a:rPr lang="ru-RU" dirty="0"/>
              <a:t> </a:t>
            </a:r>
            <a:r>
              <a:rPr lang="ru-RU" dirty="0" err="1"/>
              <a:t>өткізу</a:t>
            </a:r>
            <a:r>
              <a:rPr lang="ru-RU" dirty="0"/>
              <a:t>; </a:t>
            </a:r>
            <a:endParaRPr lang="ru-RU" dirty="0" smtClean="0"/>
          </a:p>
          <a:p>
            <a:pPr marL="0" indent="0">
              <a:buNone/>
            </a:pPr>
            <a:r>
              <a:rPr lang="ru-RU" dirty="0" smtClean="0"/>
              <a:t>3</a:t>
            </a:r>
            <a:r>
              <a:rPr lang="ru-RU" dirty="0"/>
              <a:t>) </a:t>
            </a:r>
            <a:r>
              <a:rPr lang="ru-RU" dirty="0" err="1"/>
              <a:t>егер</a:t>
            </a:r>
            <a:r>
              <a:rPr lang="ru-RU" dirty="0"/>
              <a:t> </a:t>
            </a:r>
            <a:r>
              <a:rPr lang="ru-RU" dirty="0" err="1"/>
              <a:t>осындай</a:t>
            </a:r>
            <a:r>
              <a:rPr lang="ru-RU" dirty="0"/>
              <a:t> </a:t>
            </a:r>
            <a:r>
              <a:rPr lang="ru-RU" dirty="0" err="1"/>
              <a:t>тауар</a:t>
            </a:r>
            <a:r>
              <a:rPr lang="ru-RU" dirty="0"/>
              <a:t> </a:t>
            </a:r>
            <a:r>
              <a:rPr lang="ru-RU" dirty="0" err="1"/>
              <a:t>бірлігінің</a:t>
            </a:r>
            <a:r>
              <a:rPr lang="ru-RU" dirty="0"/>
              <a:t> </a:t>
            </a:r>
            <a:r>
              <a:rPr lang="ru-RU" dirty="0" err="1"/>
              <a:t>құны</a:t>
            </a:r>
            <a:r>
              <a:rPr lang="ru-RU" dirty="0"/>
              <a:t> </a:t>
            </a:r>
            <a:r>
              <a:rPr lang="ru-RU" dirty="0" err="1"/>
              <a:t>республикалық</a:t>
            </a:r>
            <a:r>
              <a:rPr lang="ru-RU" dirty="0"/>
              <a:t> бюджет </a:t>
            </a:r>
            <a:r>
              <a:rPr lang="ru-RU" dirty="0" err="1"/>
              <a:t>туралы</a:t>
            </a:r>
            <a:r>
              <a:rPr lang="ru-RU" dirty="0"/>
              <a:t> </a:t>
            </a:r>
            <a:r>
              <a:rPr lang="ru-RU" dirty="0" err="1"/>
              <a:t>заңда</a:t>
            </a:r>
            <a:r>
              <a:rPr lang="ru-RU" dirty="0"/>
              <a:t> </a:t>
            </a:r>
            <a:r>
              <a:rPr lang="ru-RU" dirty="0" err="1"/>
              <a:t>тиісті</a:t>
            </a:r>
            <a:r>
              <a:rPr lang="ru-RU" dirty="0"/>
              <a:t> </a:t>
            </a:r>
            <a:r>
              <a:rPr lang="ru-RU" dirty="0" err="1"/>
              <a:t>қаржы</a:t>
            </a:r>
            <a:r>
              <a:rPr lang="ru-RU" dirty="0"/>
              <a:t> </a:t>
            </a:r>
            <a:r>
              <a:rPr lang="ru-RU" dirty="0" err="1"/>
              <a:t>жылына</a:t>
            </a:r>
            <a:r>
              <a:rPr lang="ru-RU" dirty="0"/>
              <a:t> </a:t>
            </a:r>
            <a:r>
              <a:rPr lang="ru-RU" dirty="0" err="1"/>
              <a:t>белгіленген</a:t>
            </a:r>
            <a:r>
              <a:rPr lang="ru-RU" dirty="0"/>
              <a:t> </a:t>
            </a:r>
            <a:r>
              <a:rPr lang="ru-RU" dirty="0" err="1"/>
              <a:t>және</a:t>
            </a:r>
            <a:r>
              <a:rPr lang="ru-RU" dirty="0"/>
              <a:t> </a:t>
            </a:r>
            <a:r>
              <a:rPr lang="ru-RU" dirty="0" err="1"/>
              <a:t>осындай</a:t>
            </a:r>
            <a:r>
              <a:rPr lang="ru-RU" dirty="0"/>
              <a:t> беру </a:t>
            </a:r>
            <a:r>
              <a:rPr lang="ru-RU" dirty="0" err="1"/>
              <a:t>күніне</a:t>
            </a:r>
            <a:r>
              <a:rPr lang="ru-RU" dirty="0"/>
              <a:t> </a:t>
            </a:r>
            <a:r>
              <a:rPr lang="ru-RU" dirty="0" err="1"/>
              <a:t>қолданыста</a:t>
            </a:r>
            <a:r>
              <a:rPr lang="ru-RU" dirty="0"/>
              <a:t> </a:t>
            </a:r>
            <a:r>
              <a:rPr lang="ru-RU" dirty="0" err="1"/>
              <a:t>болатын</a:t>
            </a:r>
            <a:r>
              <a:rPr lang="ru-RU" dirty="0"/>
              <a:t> </a:t>
            </a:r>
            <a:r>
              <a:rPr lang="ru-RU" b="1" dirty="0" err="1"/>
              <a:t>айлық</a:t>
            </a:r>
            <a:r>
              <a:rPr lang="ru-RU" b="1" dirty="0"/>
              <a:t> </a:t>
            </a:r>
            <a:r>
              <a:rPr lang="ru-RU" b="1" dirty="0" err="1"/>
              <a:t>есептік</a:t>
            </a:r>
            <a:r>
              <a:rPr lang="ru-RU" b="1" dirty="0"/>
              <a:t> </a:t>
            </a:r>
            <a:r>
              <a:rPr lang="ru-RU" b="1" dirty="0" err="1"/>
              <a:t>көрсеткіштің</a:t>
            </a:r>
            <a:r>
              <a:rPr lang="ru-RU" b="1" dirty="0"/>
              <a:t> 5 </a:t>
            </a:r>
            <a:r>
              <a:rPr lang="ru-RU" b="1" dirty="0" err="1"/>
              <a:t>еселенген</a:t>
            </a:r>
            <a:r>
              <a:rPr lang="ru-RU" b="1" dirty="0"/>
              <a:t> </a:t>
            </a:r>
            <a:r>
              <a:rPr lang="ru-RU" b="1" dirty="0" err="1"/>
              <a:t>мөлшерінен</a:t>
            </a:r>
            <a:r>
              <a:rPr lang="ru-RU" b="1" dirty="0"/>
              <a:t> </a:t>
            </a:r>
            <a:r>
              <a:rPr lang="ru-RU" b="1" dirty="0" err="1"/>
              <a:t>аспайтын</a:t>
            </a:r>
            <a:r>
              <a:rPr lang="ru-RU" b="1" dirty="0"/>
              <a:t> </a:t>
            </a:r>
            <a:r>
              <a:rPr lang="ru-RU" dirty="0" err="1"/>
              <a:t>жағдайда</a:t>
            </a:r>
            <a:r>
              <a:rPr lang="ru-RU" dirty="0"/>
              <a:t>, дара </a:t>
            </a:r>
            <a:r>
              <a:rPr lang="ru-RU" dirty="0" err="1"/>
              <a:t>кәсіпкер</a:t>
            </a:r>
            <a:r>
              <a:rPr lang="ru-RU" dirty="0"/>
              <a:t> </a:t>
            </a:r>
            <a:r>
              <a:rPr lang="ru-RU" dirty="0" err="1"/>
              <a:t>өтеусіз</a:t>
            </a:r>
            <a:r>
              <a:rPr lang="ru-RU" dirty="0"/>
              <a:t> </a:t>
            </a:r>
            <a:r>
              <a:rPr lang="ru-RU" dirty="0" err="1"/>
              <a:t>алған</a:t>
            </a:r>
            <a:r>
              <a:rPr lang="ru-RU" dirty="0"/>
              <a:t>, </a:t>
            </a:r>
            <a:r>
              <a:rPr lang="ru-RU" dirty="0" err="1"/>
              <a:t>оған</a:t>
            </a:r>
            <a:r>
              <a:rPr lang="ru-RU" dirty="0"/>
              <a:t> </a:t>
            </a:r>
            <a:r>
              <a:rPr lang="ru-RU" dirty="0" err="1"/>
              <a:t>жарнамалау</a:t>
            </a:r>
            <a:r>
              <a:rPr lang="ru-RU" dirty="0"/>
              <a:t> </a:t>
            </a:r>
            <a:r>
              <a:rPr lang="ru-RU" dirty="0" err="1"/>
              <a:t>мақсатында</a:t>
            </a:r>
            <a:r>
              <a:rPr lang="ru-RU" dirty="0"/>
              <a:t> (</a:t>
            </a:r>
            <a:r>
              <a:rPr lang="ru-RU" dirty="0" err="1"/>
              <a:t>оның</a:t>
            </a:r>
            <a:r>
              <a:rPr lang="ru-RU" dirty="0"/>
              <a:t> </a:t>
            </a:r>
            <a:r>
              <a:rPr lang="ru-RU" dirty="0" err="1"/>
              <a:t>ішінде</a:t>
            </a:r>
            <a:r>
              <a:rPr lang="ru-RU" dirty="0"/>
              <a:t> </a:t>
            </a:r>
            <a:r>
              <a:rPr lang="ru-RU" dirty="0" err="1"/>
              <a:t>сыйға</a:t>
            </a:r>
            <a:r>
              <a:rPr lang="ru-RU" dirty="0"/>
              <a:t> </a:t>
            </a:r>
            <a:r>
              <a:rPr lang="ru-RU" dirty="0" err="1"/>
              <a:t>тарту</a:t>
            </a:r>
            <a:r>
              <a:rPr lang="ru-RU" dirty="0"/>
              <a:t> </a:t>
            </a:r>
            <a:r>
              <a:rPr lang="ru-RU" dirty="0" err="1"/>
              <a:t>түрінде</a:t>
            </a:r>
            <a:r>
              <a:rPr lang="ru-RU" dirty="0"/>
              <a:t>) </a:t>
            </a:r>
            <a:r>
              <a:rPr lang="ru-RU" dirty="0" err="1"/>
              <a:t>берілген</a:t>
            </a:r>
            <a:r>
              <a:rPr lang="ru-RU" dirty="0"/>
              <a:t> </a:t>
            </a:r>
            <a:r>
              <a:rPr lang="ru-RU" dirty="0" err="1"/>
              <a:t>тауардың</a:t>
            </a:r>
            <a:r>
              <a:rPr lang="ru-RU" dirty="0"/>
              <a:t> </a:t>
            </a:r>
            <a:r>
              <a:rPr lang="ru-RU" dirty="0" err="1"/>
              <a:t>құны</a:t>
            </a:r>
            <a:r>
              <a:rPr lang="ru-RU" dirty="0"/>
              <a:t>; </a:t>
            </a:r>
            <a:endParaRPr lang="ru-RU" dirty="0" smtClean="0"/>
          </a:p>
          <a:p>
            <a:pPr marL="0" indent="0">
              <a:buNone/>
            </a:pPr>
            <a:r>
              <a:rPr lang="ru-RU" dirty="0" smtClean="0"/>
              <a:t>4</a:t>
            </a:r>
            <a:r>
              <a:rPr lang="ru-RU" dirty="0"/>
              <a:t>) дара </a:t>
            </a:r>
            <a:r>
              <a:rPr lang="ru-RU" dirty="0" err="1"/>
              <a:t>кәсіпкер</a:t>
            </a:r>
            <a:r>
              <a:rPr lang="ru-RU" dirty="0"/>
              <a:t> </a:t>
            </a:r>
            <a:r>
              <a:rPr lang="ru-RU" dirty="0" err="1"/>
              <a:t>болып</a:t>
            </a:r>
            <a:r>
              <a:rPr lang="ru-RU" dirty="0"/>
              <a:t> </a:t>
            </a:r>
            <a:r>
              <a:rPr lang="ru-RU" dirty="0" err="1"/>
              <a:t>табылмайтын</a:t>
            </a:r>
            <a:r>
              <a:rPr lang="ru-RU" dirty="0"/>
              <a:t> </a:t>
            </a:r>
            <a:r>
              <a:rPr lang="ru-RU" dirty="0" err="1"/>
              <a:t>жалға</a:t>
            </a:r>
            <a:r>
              <a:rPr lang="ru-RU" dirty="0"/>
              <a:t> </a:t>
            </a:r>
            <a:r>
              <a:rPr lang="ru-RU" dirty="0" err="1"/>
              <a:t>алушы</a:t>
            </a:r>
            <a:r>
              <a:rPr lang="ru-RU" dirty="0"/>
              <a:t> </a:t>
            </a:r>
            <a:r>
              <a:rPr lang="ru-RU" dirty="0" err="1"/>
              <a:t>жеке</a:t>
            </a:r>
            <a:r>
              <a:rPr lang="ru-RU" dirty="0"/>
              <a:t> </a:t>
            </a:r>
            <a:r>
              <a:rPr lang="ru-RU" dirty="0" err="1"/>
              <a:t>тұлғаның</a:t>
            </a:r>
            <a:r>
              <a:rPr lang="ru-RU" dirty="0"/>
              <a:t>, </a:t>
            </a:r>
            <a:r>
              <a:rPr lang="ru-RU" dirty="0" err="1"/>
              <a:t>егер</a:t>
            </a:r>
            <a:r>
              <a:rPr lang="ru-RU" dirty="0"/>
              <a:t> </a:t>
            </a:r>
            <a:r>
              <a:rPr lang="ru-RU" dirty="0" err="1"/>
              <a:t>көрсетілген</a:t>
            </a:r>
            <a:r>
              <a:rPr lang="ru-RU" dirty="0"/>
              <a:t> </a:t>
            </a:r>
            <a:r>
              <a:rPr lang="ru-RU" dirty="0" err="1"/>
              <a:t>шығыстар</a:t>
            </a:r>
            <a:r>
              <a:rPr lang="ru-RU" dirty="0"/>
              <a:t> </a:t>
            </a:r>
            <a:r>
              <a:rPr lang="ru-RU" dirty="0" err="1"/>
              <a:t>мыналарға</a:t>
            </a:r>
            <a:r>
              <a:rPr lang="ru-RU" dirty="0"/>
              <a:t>: </a:t>
            </a:r>
            <a:endParaRPr lang="ru-RU" dirty="0" smtClean="0"/>
          </a:p>
          <a:p>
            <a:pPr>
              <a:buFontTx/>
              <a:buChar char="-"/>
            </a:pPr>
            <a:r>
              <a:rPr lang="ru-RU" dirty="0" smtClean="0"/>
              <a:t>ҚР </a:t>
            </a:r>
            <a:r>
              <a:rPr lang="ru-RU" dirty="0" err="1" smtClean="0"/>
              <a:t>тұрғын</a:t>
            </a:r>
            <a:r>
              <a:rPr lang="ru-RU" dirty="0" smtClean="0"/>
              <a:t> </a:t>
            </a:r>
            <a:r>
              <a:rPr lang="ru-RU" dirty="0" err="1"/>
              <a:t>үй</a:t>
            </a:r>
            <a:r>
              <a:rPr lang="ru-RU" dirty="0"/>
              <a:t> </a:t>
            </a:r>
            <a:r>
              <a:rPr lang="ru-RU" dirty="0" err="1"/>
              <a:t>заңнамасына</a:t>
            </a:r>
            <a:r>
              <a:rPr lang="ru-RU" dirty="0"/>
              <a:t> </a:t>
            </a:r>
            <a:r>
              <a:rPr lang="ru-RU" dirty="0" err="1"/>
              <a:t>сәйкес</a:t>
            </a:r>
            <a:r>
              <a:rPr lang="ru-RU" dirty="0"/>
              <a:t> кондоминиум </a:t>
            </a:r>
            <a:r>
              <a:rPr lang="ru-RU" dirty="0" err="1"/>
              <a:t>объектісінің</a:t>
            </a:r>
            <a:r>
              <a:rPr lang="ru-RU" dirty="0"/>
              <a:t> </a:t>
            </a:r>
            <a:r>
              <a:rPr lang="ru-RU" dirty="0" err="1"/>
              <a:t>ортақ</a:t>
            </a:r>
            <a:r>
              <a:rPr lang="ru-RU" dirty="0"/>
              <a:t> </a:t>
            </a:r>
            <a:r>
              <a:rPr lang="ru-RU" dirty="0" err="1"/>
              <a:t>мүлкін</a:t>
            </a:r>
            <a:r>
              <a:rPr lang="ru-RU" dirty="0"/>
              <a:t> </a:t>
            </a:r>
            <a:r>
              <a:rPr lang="ru-RU" dirty="0" err="1"/>
              <a:t>күтіп-ұстауға</a:t>
            </a:r>
            <a:r>
              <a:rPr lang="ru-RU" dirty="0"/>
              <a:t>; </a:t>
            </a:r>
            <a:endParaRPr lang="ru-RU" dirty="0" smtClean="0"/>
          </a:p>
          <a:p>
            <a:pPr>
              <a:buFontTx/>
              <a:buChar char="-"/>
            </a:pPr>
            <a:r>
              <a:rPr lang="ru-RU" dirty="0" smtClean="0"/>
              <a:t>«</a:t>
            </a:r>
            <a:r>
              <a:rPr lang="ru-RU" dirty="0" err="1"/>
              <a:t>Тұрғын</a:t>
            </a:r>
            <a:r>
              <a:rPr lang="ru-RU" dirty="0"/>
              <a:t> </a:t>
            </a:r>
            <a:r>
              <a:rPr lang="ru-RU" dirty="0" err="1"/>
              <a:t>үй</a:t>
            </a:r>
            <a:r>
              <a:rPr lang="ru-RU" dirty="0"/>
              <a:t> </a:t>
            </a:r>
            <a:r>
              <a:rPr lang="ru-RU" dirty="0" err="1"/>
              <a:t>қатынастары</a:t>
            </a:r>
            <a:r>
              <a:rPr lang="ru-RU" dirty="0"/>
              <a:t> </a:t>
            </a:r>
            <a:r>
              <a:rPr lang="ru-RU" dirty="0" err="1"/>
              <a:t>туралы</a:t>
            </a:r>
            <a:r>
              <a:rPr lang="ru-RU" dirty="0"/>
              <a:t>» </a:t>
            </a:r>
            <a:r>
              <a:rPr lang="ru-RU" dirty="0" smtClean="0"/>
              <a:t>ҚРЗ </a:t>
            </a:r>
            <a:r>
              <a:rPr lang="ru-RU" dirty="0" err="1" smtClean="0"/>
              <a:t>көзделген</a:t>
            </a:r>
            <a:r>
              <a:rPr lang="ru-RU" dirty="0" smtClean="0"/>
              <a:t> </a:t>
            </a:r>
            <a:r>
              <a:rPr lang="ru-RU" dirty="0" err="1"/>
              <a:t>коммуналдық</a:t>
            </a:r>
            <a:r>
              <a:rPr lang="ru-RU" dirty="0"/>
              <a:t> </a:t>
            </a:r>
            <a:r>
              <a:rPr lang="ru-RU" dirty="0" err="1"/>
              <a:t>көрсетілетін</a:t>
            </a:r>
            <a:r>
              <a:rPr lang="ru-RU" dirty="0"/>
              <a:t> </a:t>
            </a:r>
            <a:r>
              <a:rPr lang="ru-RU" dirty="0" err="1"/>
              <a:t>қызметтер</a:t>
            </a:r>
            <a:r>
              <a:rPr lang="ru-RU" dirty="0"/>
              <a:t> </a:t>
            </a:r>
            <a:r>
              <a:rPr lang="ru-RU" dirty="0" err="1"/>
              <a:t>ақысын</a:t>
            </a:r>
            <a:r>
              <a:rPr lang="ru-RU" dirty="0"/>
              <a:t> </a:t>
            </a:r>
            <a:r>
              <a:rPr lang="ru-RU" dirty="0" err="1"/>
              <a:t>төлеуге</a:t>
            </a:r>
            <a:r>
              <a:rPr lang="ru-RU" dirty="0"/>
              <a:t>; </a:t>
            </a:r>
            <a:endParaRPr lang="ru-RU" dirty="0" smtClean="0"/>
          </a:p>
          <a:p>
            <a:pPr>
              <a:buFontTx/>
              <a:buChar char="-"/>
            </a:pPr>
            <a:r>
              <a:rPr lang="ru-RU" dirty="0" err="1" smtClean="0"/>
              <a:t>тұрғынжайды</a:t>
            </a:r>
            <a:r>
              <a:rPr lang="ru-RU" dirty="0"/>
              <a:t>, </a:t>
            </a:r>
            <a:r>
              <a:rPr lang="ru-RU" dirty="0" err="1"/>
              <a:t>тұрғын</a:t>
            </a:r>
            <a:r>
              <a:rPr lang="ru-RU" dirty="0"/>
              <a:t> </a:t>
            </a:r>
            <a:r>
              <a:rPr lang="ru-RU" dirty="0" err="1"/>
              <a:t>үй-жайды</a:t>
            </a:r>
            <a:r>
              <a:rPr lang="ru-RU" dirty="0"/>
              <a:t> (</a:t>
            </a:r>
            <a:r>
              <a:rPr lang="ru-RU" dirty="0" err="1"/>
              <a:t>пәтерді</a:t>
            </a:r>
            <a:r>
              <a:rPr lang="ru-RU" dirty="0"/>
              <a:t>) </a:t>
            </a:r>
            <a:r>
              <a:rPr lang="ru-RU" dirty="0" err="1"/>
              <a:t>жөндеуге</a:t>
            </a:r>
            <a:r>
              <a:rPr lang="ru-RU" dirty="0"/>
              <a:t> </a:t>
            </a:r>
            <a:r>
              <a:rPr lang="ru-RU" dirty="0" err="1"/>
              <a:t>жұмсалған</a:t>
            </a:r>
            <a:r>
              <a:rPr lang="ru-RU" dirty="0"/>
              <a:t> </a:t>
            </a:r>
            <a:r>
              <a:rPr lang="ru-RU" dirty="0" err="1"/>
              <a:t>жалға</a:t>
            </a:r>
            <a:r>
              <a:rPr lang="ru-RU" dirty="0"/>
              <a:t> </a:t>
            </a:r>
            <a:r>
              <a:rPr lang="ru-RU" dirty="0" err="1"/>
              <a:t>алу</a:t>
            </a:r>
            <a:r>
              <a:rPr lang="ru-RU" dirty="0"/>
              <a:t> </a:t>
            </a:r>
            <a:r>
              <a:rPr lang="ru-RU" dirty="0" err="1"/>
              <a:t>төлемақысына</a:t>
            </a:r>
            <a:r>
              <a:rPr lang="ru-RU" dirty="0"/>
              <a:t> </a:t>
            </a:r>
            <a:r>
              <a:rPr lang="ru-RU" dirty="0" err="1"/>
              <a:t>қосылмайтын</a:t>
            </a:r>
            <a:r>
              <a:rPr lang="ru-RU" dirty="0"/>
              <a:t> </a:t>
            </a:r>
            <a:r>
              <a:rPr lang="ru-RU" dirty="0" err="1"/>
              <a:t>болса</a:t>
            </a:r>
            <a:r>
              <a:rPr lang="ru-RU" dirty="0"/>
              <a:t>, </a:t>
            </a:r>
            <a:r>
              <a:rPr lang="ru-RU" dirty="0" err="1"/>
              <a:t>тұрғынжайды</a:t>
            </a:r>
            <a:r>
              <a:rPr lang="ru-RU" dirty="0"/>
              <a:t>, </a:t>
            </a:r>
            <a:r>
              <a:rPr lang="ru-RU" dirty="0" err="1"/>
              <a:t>тұрғын</a:t>
            </a:r>
            <a:r>
              <a:rPr lang="ru-RU" dirty="0"/>
              <a:t> </a:t>
            </a:r>
            <a:r>
              <a:rPr lang="ru-RU" dirty="0" err="1"/>
              <a:t>үй-жайды</a:t>
            </a:r>
            <a:r>
              <a:rPr lang="ru-RU" dirty="0"/>
              <a:t> (</a:t>
            </a:r>
            <a:r>
              <a:rPr lang="ru-RU" dirty="0" err="1"/>
              <a:t>пәтерді</a:t>
            </a:r>
            <a:r>
              <a:rPr lang="ru-RU" dirty="0"/>
              <a:t>) </a:t>
            </a:r>
            <a:r>
              <a:rPr lang="ru-RU" dirty="0" err="1"/>
              <a:t>мүліктік</a:t>
            </a:r>
            <a:r>
              <a:rPr lang="ru-RU" dirty="0"/>
              <a:t> </a:t>
            </a:r>
            <a:r>
              <a:rPr lang="ru-RU" dirty="0" err="1"/>
              <a:t>жалдау</a:t>
            </a:r>
            <a:r>
              <a:rPr lang="ru-RU" dirty="0"/>
              <a:t> (</a:t>
            </a:r>
            <a:r>
              <a:rPr lang="ru-RU" dirty="0" err="1"/>
              <a:t>жалға</a:t>
            </a:r>
            <a:r>
              <a:rPr lang="ru-RU" dirty="0"/>
              <a:t> </a:t>
            </a:r>
            <a:r>
              <a:rPr lang="ru-RU" dirty="0" err="1"/>
              <a:t>алу</a:t>
            </a:r>
            <a:r>
              <a:rPr lang="ru-RU" dirty="0"/>
              <a:t>) </a:t>
            </a:r>
            <a:r>
              <a:rPr lang="ru-RU" dirty="0" err="1"/>
              <a:t>кезінде</a:t>
            </a:r>
            <a:r>
              <a:rPr lang="ru-RU" dirty="0"/>
              <a:t> </a:t>
            </a:r>
            <a:r>
              <a:rPr lang="ru-RU" dirty="0" err="1"/>
              <a:t>шеккен</a:t>
            </a:r>
            <a:r>
              <a:rPr lang="ru-RU" dirty="0"/>
              <a:t> </a:t>
            </a:r>
            <a:r>
              <a:rPr lang="ru-RU" dirty="0" err="1"/>
              <a:t>шығыстары</a:t>
            </a:r>
            <a:r>
              <a:rPr lang="ru-RU" dirty="0"/>
              <a:t>; </a:t>
            </a:r>
            <a:endParaRPr lang="ru-RU" dirty="0" smtClean="0"/>
          </a:p>
          <a:p>
            <a:pPr marL="0" indent="0">
              <a:buNone/>
            </a:pPr>
            <a:r>
              <a:rPr lang="ru-RU" dirty="0" smtClean="0"/>
              <a:t>5</a:t>
            </a:r>
            <a:r>
              <a:rPr lang="ru-RU" dirty="0"/>
              <a:t>) </a:t>
            </a:r>
            <a:r>
              <a:rPr lang="ru-RU" dirty="0" err="1"/>
              <a:t>Қазақстан</a:t>
            </a:r>
            <a:r>
              <a:rPr lang="ru-RU" dirty="0"/>
              <a:t> </a:t>
            </a:r>
            <a:r>
              <a:rPr lang="ru-RU" dirty="0" err="1"/>
              <a:t>Республикасының</a:t>
            </a:r>
            <a:r>
              <a:rPr lang="ru-RU" dirty="0"/>
              <a:t> </a:t>
            </a:r>
            <a:r>
              <a:rPr lang="ru-RU" dirty="0" err="1"/>
              <a:t>салық</a:t>
            </a:r>
            <a:r>
              <a:rPr lang="ru-RU" dirty="0"/>
              <a:t> </a:t>
            </a:r>
            <a:r>
              <a:rPr lang="ru-RU" dirty="0" err="1"/>
              <a:t>заңнамасына</a:t>
            </a:r>
            <a:r>
              <a:rPr lang="ru-RU" dirty="0"/>
              <a:t> </a:t>
            </a:r>
            <a:r>
              <a:rPr lang="ru-RU" dirty="0" err="1"/>
              <a:t>сәйкес</a:t>
            </a:r>
            <a:r>
              <a:rPr lang="ru-RU" dirty="0"/>
              <a:t> </a:t>
            </a:r>
            <a:r>
              <a:rPr lang="ru-RU" dirty="0" err="1"/>
              <a:t>есептен</a:t>
            </a:r>
            <a:r>
              <a:rPr lang="ru-RU" dirty="0"/>
              <a:t> </a:t>
            </a:r>
            <a:r>
              <a:rPr lang="ru-RU" dirty="0" err="1"/>
              <a:t>шығарылған</a:t>
            </a:r>
            <a:r>
              <a:rPr lang="ru-RU" dirty="0"/>
              <a:t> </a:t>
            </a:r>
            <a:r>
              <a:rPr lang="ru-RU" dirty="0" err="1"/>
              <a:t>өсімпұл</a:t>
            </a:r>
            <a:r>
              <a:rPr lang="ru-RU" dirty="0"/>
              <a:t> мен </a:t>
            </a:r>
            <a:r>
              <a:rPr lang="ru-RU" dirty="0" err="1"/>
              <a:t>айыппұлдардың</a:t>
            </a:r>
            <a:r>
              <a:rPr lang="ru-RU" dirty="0"/>
              <a:t> </a:t>
            </a:r>
            <a:r>
              <a:rPr lang="ru-RU" dirty="0" err="1"/>
              <a:t>сомасы</a:t>
            </a:r>
            <a:r>
              <a:rPr lang="ru-RU" dirty="0"/>
              <a:t> </a:t>
            </a:r>
            <a:r>
              <a:rPr lang="ru-RU" dirty="0" err="1"/>
              <a:t>қаралмайды</a:t>
            </a:r>
            <a:r>
              <a:rPr lang="ru-RU" dirty="0"/>
              <a:t>.</a:t>
            </a:r>
          </a:p>
        </p:txBody>
      </p:sp>
    </p:spTree>
    <p:extLst>
      <p:ext uri="{BB962C8B-B14F-4D97-AF65-F5344CB8AC3E}">
        <p14:creationId xmlns:p14="http://schemas.microsoft.com/office/powerpoint/2010/main" val="362130368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7504" y="274638"/>
            <a:ext cx="9036496" cy="1143000"/>
          </a:xfrm>
        </p:spPr>
        <p:txBody>
          <a:bodyPr>
            <a:normAutofit fontScale="90000"/>
          </a:bodyPr>
          <a:lstStyle/>
          <a:p>
            <a:r>
              <a:rPr lang="ru-RU" sz="2800" dirty="0" err="1" smtClean="0">
                <a:latin typeface="Arial" panose="020B0604020202020204" pitchFamily="34" charset="0"/>
                <a:cs typeface="Arial" panose="020B0604020202020204" pitchFamily="34" charset="0"/>
              </a:rPr>
              <a:t>Бұрын</a:t>
            </a:r>
            <a:r>
              <a:rPr lang="ru-RU" sz="2800" dirty="0" smtClean="0">
                <a:latin typeface="Arial" panose="020B0604020202020204" pitchFamily="34" charset="0"/>
                <a:cs typeface="Arial" panose="020B0604020202020204" pitchFamily="34" charset="0"/>
              </a:rPr>
              <a:t> </a:t>
            </a:r>
            <a:r>
              <a:rPr lang="ru-RU" sz="2800" dirty="0" err="1">
                <a:latin typeface="Arial" panose="020B0604020202020204" pitchFamily="34" charset="0"/>
                <a:cs typeface="Arial" panose="020B0604020202020204" pitchFamily="34" charset="0"/>
              </a:rPr>
              <a:t>танылған</a:t>
            </a:r>
            <a:r>
              <a:rPr lang="ru-RU" sz="2800" dirty="0">
                <a:latin typeface="Arial" panose="020B0604020202020204" pitchFamily="34" charset="0"/>
                <a:cs typeface="Arial" panose="020B0604020202020204" pitchFamily="34" charset="0"/>
              </a:rPr>
              <a:t> </a:t>
            </a:r>
            <a:r>
              <a:rPr lang="ru-RU" sz="2800" dirty="0" err="1">
                <a:latin typeface="Arial" panose="020B0604020202020204" pitchFamily="34" charset="0"/>
                <a:cs typeface="Arial" panose="020B0604020202020204" pitchFamily="34" charset="0"/>
              </a:rPr>
              <a:t>кіріс</a:t>
            </a:r>
            <a:r>
              <a:rPr lang="ru-RU" sz="2800" dirty="0">
                <a:latin typeface="Arial" panose="020B0604020202020204" pitchFamily="34" charset="0"/>
                <a:cs typeface="Arial" panose="020B0604020202020204" pitchFamily="34" charset="0"/>
              </a:rPr>
              <a:t> </a:t>
            </a:r>
            <a:r>
              <a:rPr lang="ru-RU" sz="2800" dirty="0" err="1">
                <a:latin typeface="Arial" panose="020B0604020202020204" pitchFamily="34" charset="0"/>
                <a:cs typeface="Arial" panose="020B0604020202020204" pitchFamily="34" charset="0"/>
              </a:rPr>
              <a:t>сомасы</a:t>
            </a:r>
            <a:r>
              <a:rPr lang="ru-RU" sz="2800" dirty="0">
                <a:latin typeface="Arial" panose="020B0604020202020204" pitchFamily="34" charset="0"/>
                <a:cs typeface="Arial" panose="020B0604020202020204" pitchFamily="34" charset="0"/>
              </a:rPr>
              <a:t> </a:t>
            </a:r>
            <a:r>
              <a:rPr lang="ru-RU" sz="2800" dirty="0" err="1">
                <a:latin typeface="Arial" panose="020B0604020202020204" pitchFamily="34" charset="0"/>
                <a:cs typeface="Arial" panose="020B0604020202020204" pitchFamily="34" charset="0"/>
              </a:rPr>
              <a:t>шегінде</a:t>
            </a:r>
            <a:r>
              <a:rPr lang="ru-RU" sz="2800" dirty="0">
                <a:latin typeface="Arial" panose="020B0604020202020204" pitchFamily="34" charset="0"/>
                <a:cs typeface="Arial" panose="020B0604020202020204" pitchFamily="34" charset="0"/>
              </a:rPr>
              <a:t> </a:t>
            </a:r>
            <a:r>
              <a:rPr lang="ru-RU" sz="2800" dirty="0" err="1">
                <a:latin typeface="Arial" panose="020B0604020202020204" pitchFamily="34" charset="0"/>
                <a:cs typeface="Arial" panose="020B0604020202020204" pitchFamily="34" charset="0"/>
              </a:rPr>
              <a:t>есепті</a:t>
            </a:r>
            <a:r>
              <a:rPr lang="ru-RU" sz="2800" dirty="0">
                <a:latin typeface="Arial" panose="020B0604020202020204" pitchFamily="34" charset="0"/>
                <a:cs typeface="Arial" panose="020B0604020202020204" pitchFamily="34" charset="0"/>
              </a:rPr>
              <a:t> </a:t>
            </a:r>
            <a:r>
              <a:rPr lang="ru-RU" sz="2800" dirty="0" err="1">
                <a:latin typeface="Arial" panose="020B0604020202020204" pitchFamily="34" charset="0"/>
                <a:cs typeface="Arial" panose="020B0604020202020204" pitchFamily="34" charset="0"/>
              </a:rPr>
              <a:t>салықтық</a:t>
            </a:r>
            <a:r>
              <a:rPr lang="ru-RU" sz="2800" dirty="0">
                <a:latin typeface="Arial" panose="020B0604020202020204" pitchFamily="34" charset="0"/>
                <a:cs typeface="Arial" panose="020B0604020202020204" pitchFamily="34" charset="0"/>
              </a:rPr>
              <a:t> </a:t>
            </a:r>
            <a:r>
              <a:rPr lang="ru-RU" sz="2800" dirty="0" err="1">
                <a:latin typeface="Arial" panose="020B0604020202020204" pitchFamily="34" charset="0"/>
                <a:cs typeface="Arial" panose="020B0604020202020204" pitchFamily="34" charset="0"/>
              </a:rPr>
              <a:t>кезеңнің</a:t>
            </a:r>
            <a:r>
              <a:rPr lang="ru-RU" sz="2800" dirty="0">
                <a:latin typeface="Arial" panose="020B0604020202020204" pitchFamily="34" charset="0"/>
                <a:cs typeface="Arial" panose="020B0604020202020204" pitchFamily="34" charset="0"/>
              </a:rPr>
              <a:t> </a:t>
            </a:r>
            <a:r>
              <a:rPr lang="ru-RU" sz="2800" b="1" dirty="0" err="1">
                <a:latin typeface="Arial" panose="020B0604020202020204" pitchFamily="34" charset="0"/>
                <a:cs typeface="Arial" panose="020B0604020202020204" pitchFamily="34" charset="0"/>
              </a:rPr>
              <a:t>кіріс</a:t>
            </a:r>
            <a:r>
              <a:rPr lang="ru-RU" sz="2800" b="1" dirty="0">
                <a:latin typeface="Arial" panose="020B0604020202020204" pitchFamily="34" charset="0"/>
                <a:cs typeface="Arial" panose="020B0604020202020204" pitchFamily="34" charset="0"/>
              </a:rPr>
              <a:t> </a:t>
            </a:r>
            <a:r>
              <a:rPr lang="ru-RU" sz="2800" b="1" dirty="0" err="1">
                <a:latin typeface="Arial" panose="020B0604020202020204" pitchFamily="34" charset="0"/>
                <a:cs typeface="Arial" panose="020B0604020202020204" pitchFamily="34" charset="0"/>
              </a:rPr>
              <a:t>мөлшерін</a:t>
            </a:r>
            <a:r>
              <a:rPr lang="ru-RU" sz="2800" b="1" dirty="0">
                <a:latin typeface="Arial" panose="020B0604020202020204" pitchFamily="34" charset="0"/>
                <a:cs typeface="Arial" panose="020B0604020202020204" pitchFamily="34" charset="0"/>
              </a:rPr>
              <a:t> </a:t>
            </a:r>
            <a:r>
              <a:rPr lang="ru-RU" sz="2800" b="1" dirty="0" err="1">
                <a:latin typeface="Arial" panose="020B0604020202020204" pitchFamily="34" charset="0"/>
                <a:cs typeface="Arial" panose="020B0604020202020204" pitchFamily="34" charset="0"/>
              </a:rPr>
              <a:t>ұлғайту</a:t>
            </a:r>
            <a:r>
              <a:rPr lang="ru-RU" sz="2800" b="1" dirty="0">
                <a:latin typeface="Arial" panose="020B0604020202020204" pitchFamily="34" charset="0"/>
                <a:cs typeface="Arial" panose="020B0604020202020204" pitchFamily="34" charset="0"/>
              </a:rPr>
              <a:t> </a:t>
            </a:r>
            <a:r>
              <a:rPr lang="ru-RU" sz="2800" dirty="0" err="1">
                <a:latin typeface="Arial" panose="020B0604020202020204" pitchFamily="34" charset="0"/>
                <a:cs typeface="Arial" panose="020B0604020202020204" pitchFamily="34" charset="0"/>
              </a:rPr>
              <a:t>немесе</a:t>
            </a:r>
            <a:r>
              <a:rPr lang="ru-RU" sz="2800" dirty="0">
                <a:latin typeface="Arial" panose="020B0604020202020204" pitchFamily="34" charset="0"/>
                <a:cs typeface="Arial" panose="020B0604020202020204" pitchFamily="34" charset="0"/>
              </a:rPr>
              <a:t> </a:t>
            </a:r>
            <a:r>
              <a:rPr lang="ru-RU" sz="2800" dirty="0" err="1">
                <a:latin typeface="Arial" panose="020B0604020202020204" pitchFamily="34" charset="0"/>
                <a:cs typeface="Arial" panose="020B0604020202020204" pitchFamily="34" charset="0"/>
              </a:rPr>
              <a:t>есепті</a:t>
            </a:r>
            <a:r>
              <a:rPr lang="ru-RU" sz="2800" dirty="0">
                <a:latin typeface="Arial" panose="020B0604020202020204" pitchFamily="34" charset="0"/>
                <a:cs typeface="Arial" panose="020B0604020202020204" pitchFamily="34" charset="0"/>
              </a:rPr>
              <a:t> </a:t>
            </a:r>
            <a:r>
              <a:rPr lang="ru-RU" sz="2800" dirty="0" err="1">
                <a:latin typeface="Arial" panose="020B0604020202020204" pitchFamily="34" charset="0"/>
                <a:cs typeface="Arial" panose="020B0604020202020204" pitchFamily="34" charset="0"/>
              </a:rPr>
              <a:t>салықтық</a:t>
            </a:r>
            <a:r>
              <a:rPr lang="ru-RU" sz="2800" dirty="0">
                <a:latin typeface="Arial" panose="020B0604020202020204" pitchFamily="34" charset="0"/>
                <a:cs typeface="Arial" panose="020B0604020202020204" pitchFamily="34" charset="0"/>
              </a:rPr>
              <a:t> </a:t>
            </a:r>
            <a:r>
              <a:rPr lang="ru-RU" sz="2800" dirty="0" err="1">
                <a:latin typeface="Arial" panose="020B0604020202020204" pitchFamily="34" charset="0"/>
                <a:cs typeface="Arial" panose="020B0604020202020204" pitchFamily="34" charset="0"/>
              </a:rPr>
              <a:t>кезеңнің</a:t>
            </a:r>
            <a:r>
              <a:rPr lang="ru-RU" sz="2800" dirty="0">
                <a:latin typeface="Arial" panose="020B0604020202020204" pitchFamily="34" charset="0"/>
                <a:cs typeface="Arial" panose="020B0604020202020204" pitchFamily="34" charset="0"/>
              </a:rPr>
              <a:t> </a:t>
            </a:r>
            <a:r>
              <a:rPr lang="ru-RU" sz="2800" b="1" dirty="0" err="1">
                <a:latin typeface="Arial" panose="020B0604020202020204" pitchFamily="34" charset="0"/>
                <a:cs typeface="Arial" panose="020B0604020202020204" pitchFamily="34" charset="0"/>
              </a:rPr>
              <a:t>кіріс</a:t>
            </a:r>
            <a:r>
              <a:rPr lang="ru-RU" sz="2800" b="1" dirty="0">
                <a:latin typeface="Arial" panose="020B0604020202020204" pitchFamily="34" charset="0"/>
                <a:cs typeface="Arial" panose="020B0604020202020204" pitchFamily="34" charset="0"/>
              </a:rPr>
              <a:t> </a:t>
            </a:r>
            <a:r>
              <a:rPr lang="ru-RU" sz="2800" b="1" dirty="0" err="1">
                <a:latin typeface="Arial" panose="020B0604020202020204" pitchFamily="34" charset="0"/>
                <a:cs typeface="Arial" panose="020B0604020202020204" pitchFamily="34" charset="0"/>
              </a:rPr>
              <a:t>мөлшерін</a:t>
            </a:r>
            <a:r>
              <a:rPr lang="ru-RU" sz="2800" b="1" dirty="0">
                <a:latin typeface="Arial" panose="020B0604020202020204" pitchFamily="34" charset="0"/>
                <a:cs typeface="Arial" panose="020B0604020202020204" pitchFamily="34" charset="0"/>
              </a:rPr>
              <a:t> </a:t>
            </a:r>
            <a:r>
              <a:rPr lang="ru-RU" sz="2800" b="1" dirty="0" err="1">
                <a:latin typeface="Arial" panose="020B0604020202020204" pitchFamily="34" charset="0"/>
                <a:cs typeface="Arial" panose="020B0604020202020204" pitchFamily="34" charset="0"/>
              </a:rPr>
              <a:t>азайту</a:t>
            </a:r>
            <a:r>
              <a:rPr lang="ru-RU" sz="2800" b="1" dirty="0">
                <a:latin typeface="Arial" panose="020B0604020202020204" pitchFamily="34" charset="0"/>
                <a:cs typeface="Arial" panose="020B0604020202020204" pitchFamily="34" charset="0"/>
              </a:rPr>
              <a:t> </a:t>
            </a:r>
            <a:r>
              <a:rPr lang="ru-RU" sz="2800" u="sng" dirty="0" err="1">
                <a:latin typeface="Arial" panose="020B0604020202020204" pitchFamily="34" charset="0"/>
                <a:cs typeface="Arial" panose="020B0604020202020204" pitchFamily="34" charset="0"/>
              </a:rPr>
              <a:t>түзету</a:t>
            </a:r>
            <a:r>
              <a:rPr lang="ru-RU" sz="2800" u="sng" dirty="0">
                <a:latin typeface="Arial" panose="020B0604020202020204" pitchFamily="34" charset="0"/>
                <a:cs typeface="Arial" panose="020B0604020202020204" pitchFamily="34" charset="0"/>
              </a:rPr>
              <a:t> </a:t>
            </a:r>
            <a:r>
              <a:rPr lang="ru-RU" sz="2800" dirty="0" err="1">
                <a:latin typeface="Arial" panose="020B0604020202020204" pitchFamily="34" charset="0"/>
                <a:cs typeface="Arial" panose="020B0604020202020204" pitchFamily="34" charset="0"/>
              </a:rPr>
              <a:t>деп</a:t>
            </a:r>
            <a:r>
              <a:rPr lang="ru-RU" sz="2800" dirty="0">
                <a:latin typeface="Arial" panose="020B0604020202020204" pitchFamily="34" charset="0"/>
                <a:cs typeface="Arial" panose="020B0604020202020204" pitchFamily="34" charset="0"/>
              </a:rPr>
              <a:t> </a:t>
            </a:r>
            <a:r>
              <a:rPr lang="ru-RU" sz="2800" dirty="0" err="1">
                <a:latin typeface="Arial" panose="020B0604020202020204" pitchFamily="34" charset="0"/>
                <a:cs typeface="Arial" panose="020B0604020202020204" pitchFamily="34" charset="0"/>
              </a:rPr>
              <a:t>танылады</a:t>
            </a:r>
            <a:r>
              <a:rPr lang="ru-RU" sz="2800" dirty="0">
                <a:latin typeface="Arial" panose="020B0604020202020204" pitchFamily="34" charset="0"/>
                <a:cs typeface="Arial" panose="020B0604020202020204" pitchFamily="34" charset="0"/>
              </a:rPr>
              <a:t>. </a:t>
            </a:r>
          </a:p>
        </p:txBody>
      </p:sp>
      <p:sp>
        <p:nvSpPr>
          <p:cNvPr id="3" name="Объект 2"/>
          <p:cNvSpPr>
            <a:spLocks noGrp="1"/>
          </p:cNvSpPr>
          <p:nvPr>
            <p:ph idx="1"/>
          </p:nvPr>
        </p:nvSpPr>
        <p:spPr>
          <a:xfrm>
            <a:off x="457200" y="1600200"/>
            <a:ext cx="8229600" cy="5141168"/>
          </a:xfrm>
        </p:spPr>
        <p:txBody>
          <a:bodyPr>
            <a:normAutofit fontScale="62500" lnSpcReduction="20000"/>
          </a:bodyPr>
          <a:lstStyle/>
          <a:p>
            <a:pPr marL="0" indent="0">
              <a:buNone/>
            </a:pPr>
            <a:r>
              <a:rPr lang="ru-RU" dirty="0" err="1" smtClean="0">
                <a:latin typeface="Arial" panose="020B0604020202020204" pitchFamily="34" charset="0"/>
                <a:cs typeface="Arial" panose="020B0604020202020204" pitchFamily="34" charset="0"/>
              </a:rPr>
              <a:t>Кірістер</a:t>
            </a:r>
            <a:r>
              <a:rPr lang="ru-RU" dirty="0">
                <a:latin typeface="Arial" panose="020B0604020202020204" pitchFamily="34" charset="0"/>
                <a:cs typeface="Arial" panose="020B0604020202020204" pitchFamily="34" charset="0"/>
              </a:rPr>
              <a:t>: </a:t>
            </a:r>
            <a:endParaRPr lang="ru-RU" dirty="0" smtClean="0">
              <a:latin typeface="Arial" panose="020B0604020202020204" pitchFamily="34" charset="0"/>
              <a:cs typeface="Arial" panose="020B0604020202020204" pitchFamily="34" charset="0"/>
            </a:endParaRPr>
          </a:p>
          <a:p>
            <a:pPr marL="0" indent="0">
              <a:buNone/>
            </a:pPr>
            <a:r>
              <a:rPr lang="ru-RU" dirty="0" smtClean="0">
                <a:latin typeface="Arial" panose="020B0604020202020204" pitchFamily="34" charset="0"/>
                <a:cs typeface="Arial" panose="020B0604020202020204" pitchFamily="34" charset="0"/>
              </a:rPr>
              <a:t>1</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тауарлар</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толық</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немесе</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ішінара</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қайтарылған</a:t>
            </a:r>
            <a:r>
              <a:rPr lang="ru-RU" dirty="0">
                <a:latin typeface="Arial" panose="020B0604020202020204" pitchFamily="34" charset="0"/>
                <a:cs typeface="Arial" panose="020B0604020202020204" pitchFamily="34" charset="0"/>
              </a:rPr>
              <a:t>; </a:t>
            </a:r>
            <a:endParaRPr lang="ru-RU" dirty="0" smtClean="0">
              <a:latin typeface="Arial" panose="020B0604020202020204" pitchFamily="34" charset="0"/>
              <a:cs typeface="Arial" panose="020B0604020202020204" pitchFamily="34" charset="0"/>
            </a:endParaRPr>
          </a:p>
          <a:p>
            <a:pPr marL="0" indent="0">
              <a:buNone/>
            </a:pPr>
            <a:r>
              <a:rPr lang="ru-RU" dirty="0" smtClean="0">
                <a:latin typeface="Arial" panose="020B0604020202020204" pitchFamily="34" charset="0"/>
                <a:cs typeface="Arial" panose="020B0604020202020204" pitchFamily="34" charset="0"/>
              </a:rPr>
              <a:t>2</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мәміле</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шарттары</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өзгертілген</a:t>
            </a:r>
            <a:r>
              <a:rPr lang="ru-RU" dirty="0">
                <a:latin typeface="Arial" panose="020B0604020202020204" pitchFamily="34" charset="0"/>
                <a:cs typeface="Arial" panose="020B0604020202020204" pitchFamily="34" charset="0"/>
              </a:rPr>
              <a:t>; </a:t>
            </a:r>
            <a:endParaRPr lang="ru-RU" dirty="0" smtClean="0">
              <a:latin typeface="Arial" panose="020B0604020202020204" pitchFamily="34" charset="0"/>
              <a:cs typeface="Arial" panose="020B0604020202020204" pitchFamily="34" charset="0"/>
            </a:endParaRPr>
          </a:p>
          <a:p>
            <a:pPr marL="0" indent="0">
              <a:buNone/>
            </a:pPr>
            <a:r>
              <a:rPr lang="ru-RU" dirty="0" smtClean="0">
                <a:latin typeface="Arial" panose="020B0604020202020204" pitchFamily="34" charset="0"/>
                <a:cs typeface="Arial" panose="020B0604020202020204" pitchFamily="34" charset="0"/>
              </a:rPr>
              <a:t>3</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өткізілген</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немесе</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сатып</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алынған</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тауарлар</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орындалған</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жұмыстар</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көрсетілген</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қызметтер</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үшін</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бағалар</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өтемақылар</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өзгертілген</a:t>
            </a:r>
            <a:r>
              <a:rPr lang="ru-RU" dirty="0">
                <a:latin typeface="Arial" panose="020B0604020202020204" pitchFamily="34" charset="0"/>
                <a:cs typeface="Arial" panose="020B0604020202020204" pitchFamily="34" charset="0"/>
              </a:rPr>
              <a:t>; </a:t>
            </a:r>
            <a:endParaRPr lang="ru-RU" dirty="0" smtClean="0">
              <a:latin typeface="Arial" panose="020B0604020202020204" pitchFamily="34" charset="0"/>
              <a:cs typeface="Arial" panose="020B0604020202020204" pitchFamily="34" charset="0"/>
            </a:endParaRPr>
          </a:p>
          <a:p>
            <a:pPr marL="0" indent="0">
              <a:buNone/>
            </a:pPr>
            <a:r>
              <a:rPr lang="ru-RU" dirty="0" smtClean="0">
                <a:latin typeface="Arial" panose="020B0604020202020204" pitchFamily="34" charset="0"/>
                <a:cs typeface="Arial" panose="020B0604020202020204" pitchFamily="34" charset="0"/>
              </a:rPr>
              <a:t>4</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баға</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шегерістері</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сату</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шегерістері</a:t>
            </a:r>
            <a:r>
              <a:rPr lang="ru-RU" dirty="0">
                <a:latin typeface="Arial" panose="020B0604020202020204" pitchFamily="34" charset="0"/>
                <a:cs typeface="Arial" panose="020B0604020202020204" pitchFamily="34" charset="0"/>
              </a:rPr>
              <a:t>; </a:t>
            </a:r>
            <a:endParaRPr lang="ru-RU" dirty="0" smtClean="0">
              <a:latin typeface="Arial" panose="020B0604020202020204" pitchFamily="34" charset="0"/>
              <a:cs typeface="Arial" panose="020B0604020202020204" pitchFamily="34" charset="0"/>
            </a:endParaRPr>
          </a:p>
          <a:p>
            <a:pPr marL="0" indent="0">
              <a:buNone/>
            </a:pPr>
            <a:r>
              <a:rPr lang="ru-RU" dirty="0" smtClean="0">
                <a:latin typeface="Arial" panose="020B0604020202020204" pitchFamily="34" charset="0"/>
                <a:cs typeface="Arial" panose="020B0604020202020204" pitchFamily="34" charset="0"/>
              </a:rPr>
              <a:t>5</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шарт</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талаптарын</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негізге</a:t>
            </a:r>
            <a:r>
              <a:rPr lang="ru-RU" dirty="0">
                <a:latin typeface="Arial" panose="020B0604020202020204" pitchFamily="34" charset="0"/>
                <a:cs typeface="Arial" panose="020B0604020202020204" pitchFamily="34" charset="0"/>
              </a:rPr>
              <a:t> ала </a:t>
            </a:r>
            <a:r>
              <a:rPr lang="ru-RU" dirty="0" err="1">
                <a:latin typeface="Arial" panose="020B0604020202020204" pitchFamily="34" charset="0"/>
                <a:cs typeface="Arial" panose="020B0604020202020204" pitchFamily="34" charset="0"/>
              </a:rPr>
              <a:t>отырып</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өткізілген</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немесе</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сатып</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алынған</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тауарлар</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орындалған</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жұмыстар</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көрсетілген</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қызметтер</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үшін</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ұлттық</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валютамен</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төлеуге</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жататын</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сомалар</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өзгертілген</a:t>
            </a:r>
            <a:r>
              <a:rPr lang="ru-RU" dirty="0">
                <a:latin typeface="Arial" panose="020B0604020202020204" pitchFamily="34" charset="0"/>
                <a:cs typeface="Arial" panose="020B0604020202020204" pitchFamily="34" charset="0"/>
              </a:rPr>
              <a:t>; </a:t>
            </a:r>
            <a:endParaRPr lang="ru-RU" dirty="0" smtClean="0">
              <a:latin typeface="Arial" panose="020B0604020202020204" pitchFamily="34" charset="0"/>
              <a:cs typeface="Arial" panose="020B0604020202020204" pitchFamily="34" charset="0"/>
            </a:endParaRPr>
          </a:p>
          <a:p>
            <a:pPr marL="0" indent="0">
              <a:buNone/>
            </a:pPr>
            <a:r>
              <a:rPr lang="ru-RU" dirty="0" smtClean="0">
                <a:latin typeface="Arial" panose="020B0604020202020204" pitchFamily="34" charset="0"/>
                <a:cs typeface="Arial" panose="020B0604020202020204" pitchFamily="34" charset="0"/>
              </a:rPr>
              <a:t>6</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заңды</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тұлғадан</a:t>
            </a:r>
            <a:r>
              <a:rPr lang="ru-RU" dirty="0">
                <a:latin typeface="Arial" panose="020B0604020202020204" pitchFamily="34" charset="0"/>
                <a:cs typeface="Arial" panose="020B0604020202020204" pitchFamily="34" charset="0"/>
              </a:rPr>
              <a:t>, дара </a:t>
            </a:r>
            <a:r>
              <a:rPr lang="ru-RU" dirty="0" err="1">
                <a:latin typeface="Arial" panose="020B0604020202020204" pitchFamily="34" charset="0"/>
                <a:cs typeface="Arial" panose="020B0604020202020204" pitchFamily="34" charset="0"/>
              </a:rPr>
              <a:t>кәсіпкерден</a:t>
            </a:r>
            <a:r>
              <a:rPr lang="ru-RU" dirty="0">
                <a:latin typeface="Arial" panose="020B0604020202020204" pitchFamily="34" charset="0"/>
                <a:cs typeface="Arial" panose="020B0604020202020204" pitchFamily="34" charset="0"/>
              </a:rPr>
              <a:t>, </a:t>
            </a:r>
            <a:r>
              <a:rPr lang="ru-RU" dirty="0" smtClean="0">
                <a:latin typeface="Arial" panose="020B0604020202020204" pitchFamily="34" charset="0"/>
                <a:cs typeface="Arial" panose="020B0604020202020204" pitchFamily="34" charset="0"/>
              </a:rPr>
              <a:t>ҚР </a:t>
            </a:r>
            <a:r>
              <a:rPr lang="ru-RU" dirty="0" err="1" smtClean="0">
                <a:latin typeface="Arial" panose="020B0604020202020204" pitchFamily="34" charset="0"/>
                <a:cs typeface="Arial" panose="020B0604020202020204" pitchFamily="34" charset="0"/>
              </a:rPr>
              <a:t>қызметті</a:t>
            </a:r>
            <a:r>
              <a:rPr lang="ru-RU" dirty="0" smtClean="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тұрақты</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мекеме</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арқылы</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жүзеге</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асыратын</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бейрезидент-заңды</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тұлғадан</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осындай</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тұрақты</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мекеменің</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қызметіне</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қатысты</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талаптар</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бойынша</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сондай-ақ</a:t>
            </a:r>
            <a:r>
              <a:rPr lang="ru-RU" dirty="0">
                <a:latin typeface="Arial" panose="020B0604020202020204" pitchFamily="34" charset="0"/>
                <a:cs typeface="Arial" panose="020B0604020202020204" pitchFamily="34" charset="0"/>
              </a:rPr>
              <a:t> ҚР </a:t>
            </a:r>
            <a:r>
              <a:rPr lang="ru-RU" dirty="0" err="1" smtClean="0">
                <a:latin typeface="Arial" panose="020B0604020202020204" pitchFamily="34" charset="0"/>
                <a:cs typeface="Arial" panose="020B0604020202020204" pitchFamily="34" charset="0"/>
              </a:rPr>
              <a:t>тұрақты</a:t>
            </a:r>
            <a:r>
              <a:rPr lang="ru-RU" dirty="0" smtClean="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мекеме</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құруға</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алып</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келмеген</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қызметті</a:t>
            </a:r>
            <a:r>
              <a:rPr lang="ru-RU" dirty="0">
                <a:latin typeface="Arial" panose="020B0604020202020204" pitchFamily="34" charset="0"/>
                <a:cs typeface="Arial" panose="020B0604020202020204" pitchFamily="34" charset="0"/>
              </a:rPr>
              <a:t> филиал, </a:t>
            </a:r>
            <a:r>
              <a:rPr lang="ru-RU" dirty="0" err="1">
                <a:latin typeface="Arial" panose="020B0604020202020204" pitchFamily="34" charset="0"/>
                <a:cs typeface="Arial" panose="020B0604020202020204" pitchFamily="34" charset="0"/>
              </a:rPr>
              <a:t>өкілдік</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арқылы</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жүзеге</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асыратын</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бейрезидент-заңды</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тұлғаның</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филиалынан</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өкілдігінен</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талапты</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есептен</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шығарған</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жағдайларда</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түзетуге</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жатады</a:t>
            </a:r>
            <a:r>
              <a:rPr lang="ru-RU" dirty="0">
                <a:latin typeface="Arial" panose="020B0604020202020204" pitchFamily="34" charset="0"/>
                <a:cs typeface="Arial" panose="020B0604020202020204" pitchFamily="34" charset="0"/>
              </a:rPr>
              <a:t>.</a:t>
            </a:r>
          </a:p>
        </p:txBody>
      </p:sp>
    </p:spTree>
    <p:extLst>
      <p:ext uri="{BB962C8B-B14F-4D97-AF65-F5344CB8AC3E}">
        <p14:creationId xmlns:p14="http://schemas.microsoft.com/office/powerpoint/2010/main" val="283861084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95536" y="548680"/>
            <a:ext cx="8229600" cy="1143000"/>
          </a:xfrm>
        </p:spPr>
        <p:txBody>
          <a:bodyPr>
            <a:noAutofit/>
          </a:bodyPr>
          <a:lstStyle/>
          <a:p>
            <a:r>
              <a:rPr lang="ru-RU" sz="2400" dirty="0">
                <a:solidFill>
                  <a:schemeClr val="tx2">
                    <a:lumMod val="60000"/>
                    <a:lumOff val="40000"/>
                  </a:schemeClr>
                </a:solidFill>
                <a:latin typeface="Arial" panose="020B0604020202020204" pitchFamily="34" charset="0"/>
                <a:cs typeface="Arial" panose="020B0604020202020204" pitchFamily="34" charset="0"/>
              </a:rPr>
              <a:t>«</a:t>
            </a:r>
            <a:r>
              <a:rPr lang="ru-RU" sz="2400" dirty="0" err="1">
                <a:solidFill>
                  <a:schemeClr val="tx2">
                    <a:lumMod val="60000"/>
                    <a:lumOff val="40000"/>
                  </a:schemeClr>
                </a:solidFill>
                <a:latin typeface="Arial" panose="020B0604020202020204" pitchFamily="34" charset="0"/>
                <a:cs typeface="Arial" panose="020B0604020202020204" pitchFamily="34" charset="0"/>
              </a:rPr>
              <a:t>Бухгалтерлік</a:t>
            </a:r>
            <a:r>
              <a:rPr lang="ru-RU" sz="2400" dirty="0">
                <a:solidFill>
                  <a:schemeClr val="tx2">
                    <a:lumMod val="60000"/>
                    <a:lumOff val="40000"/>
                  </a:schemeClr>
                </a:solidFill>
                <a:latin typeface="Arial" panose="020B0604020202020204" pitchFamily="34" charset="0"/>
                <a:cs typeface="Arial" panose="020B0604020202020204" pitchFamily="34" charset="0"/>
              </a:rPr>
              <a:t> </a:t>
            </a:r>
            <a:r>
              <a:rPr lang="ru-RU" sz="2400" dirty="0" err="1">
                <a:solidFill>
                  <a:schemeClr val="tx2">
                    <a:lumMod val="60000"/>
                    <a:lumOff val="40000"/>
                  </a:schemeClr>
                </a:solidFill>
                <a:latin typeface="Arial" panose="020B0604020202020204" pitchFamily="34" charset="0"/>
                <a:cs typeface="Arial" panose="020B0604020202020204" pitchFamily="34" charset="0"/>
              </a:rPr>
              <a:t>есеп</a:t>
            </a:r>
            <a:r>
              <a:rPr lang="ru-RU" sz="2400" dirty="0">
                <a:solidFill>
                  <a:schemeClr val="tx2">
                    <a:lumMod val="60000"/>
                    <a:lumOff val="40000"/>
                  </a:schemeClr>
                </a:solidFill>
                <a:latin typeface="Arial" panose="020B0604020202020204" pitchFamily="34" charset="0"/>
                <a:cs typeface="Arial" panose="020B0604020202020204" pitchFamily="34" charset="0"/>
              </a:rPr>
              <a:t> пен </a:t>
            </a:r>
            <a:r>
              <a:rPr lang="ru-RU" sz="2400" dirty="0" err="1">
                <a:solidFill>
                  <a:schemeClr val="tx2">
                    <a:lumMod val="60000"/>
                    <a:lumOff val="40000"/>
                  </a:schemeClr>
                </a:solidFill>
                <a:latin typeface="Arial" panose="020B0604020202020204" pitchFamily="34" charset="0"/>
                <a:cs typeface="Arial" panose="020B0604020202020204" pitchFamily="34" charset="0"/>
              </a:rPr>
              <a:t>қаржылық</a:t>
            </a:r>
            <a:r>
              <a:rPr lang="ru-RU" sz="2400" dirty="0">
                <a:solidFill>
                  <a:schemeClr val="tx2">
                    <a:lumMod val="60000"/>
                    <a:lumOff val="40000"/>
                  </a:schemeClr>
                </a:solidFill>
                <a:latin typeface="Arial" panose="020B0604020202020204" pitchFamily="34" charset="0"/>
                <a:cs typeface="Arial" panose="020B0604020202020204" pitchFamily="34" charset="0"/>
              </a:rPr>
              <a:t> </a:t>
            </a:r>
            <a:r>
              <a:rPr lang="ru-RU" sz="2400" dirty="0" err="1">
                <a:solidFill>
                  <a:schemeClr val="tx2">
                    <a:lumMod val="60000"/>
                    <a:lumOff val="40000"/>
                  </a:schemeClr>
                </a:solidFill>
                <a:latin typeface="Arial" panose="020B0604020202020204" pitchFamily="34" charset="0"/>
                <a:cs typeface="Arial" panose="020B0604020202020204" pitchFamily="34" charset="0"/>
              </a:rPr>
              <a:t>есептілік</a:t>
            </a:r>
            <a:r>
              <a:rPr lang="ru-RU" sz="2400" dirty="0">
                <a:solidFill>
                  <a:schemeClr val="tx2">
                    <a:lumMod val="60000"/>
                    <a:lumOff val="40000"/>
                  </a:schemeClr>
                </a:solidFill>
                <a:latin typeface="Arial" panose="020B0604020202020204" pitchFamily="34" charset="0"/>
                <a:cs typeface="Arial" panose="020B0604020202020204" pitchFamily="34" charset="0"/>
              </a:rPr>
              <a:t> </a:t>
            </a:r>
            <a:r>
              <a:rPr lang="ru-RU" sz="2400" dirty="0" err="1">
                <a:solidFill>
                  <a:schemeClr val="tx2">
                    <a:lumMod val="60000"/>
                    <a:lumOff val="40000"/>
                  </a:schemeClr>
                </a:solidFill>
                <a:latin typeface="Arial" panose="020B0604020202020204" pitchFamily="34" charset="0"/>
                <a:cs typeface="Arial" panose="020B0604020202020204" pitchFamily="34" charset="0"/>
              </a:rPr>
              <a:t>туралы</a:t>
            </a:r>
            <a:r>
              <a:rPr lang="ru-RU" sz="2400" dirty="0">
                <a:solidFill>
                  <a:schemeClr val="tx2">
                    <a:lumMod val="60000"/>
                    <a:lumOff val="40000"/>
                  </a:schemeClr>
                </a:solidFill>
                <a:latin typeface="Arial" panose="020B0604020202020204" pitchFamily="34" charset="0"/>
                <a:cs typeface="Arial" panose="020B0604020202020204" pitchFamily="34" charset="0"/>
              </a:rPr>
              <a:t>» </a:t>
            </a:r>
            <a:r>
              <a:rPr lang="ru-RU" sz="2400" dirty="0" err="1">
                <a:solidFill>
                  <a:schemeClr val="tx2">
                    <a:lumMod val="60000"/>
                    <a:lumOff val="40000"/>
                  </a:schemeClr>
                </a:solidFill>
                <a:latin typeface="Arial" panose="020B0604020202020204" pitchFamily="34" charset="0"/>
                <a:cs typeface="Arial" panose="020B0604020202020204" pitchFamily="34" charset="0"/>
              </a:rPr>
              <a:t>Қазақстан</a:t>
            </a:r>
            <a:r>
              <a:rPr lang="ru-RU" sz="2400" dirty="0">
                <a:solidFill>
                  <a:schemeClr val="tx2">
                    <a:lumMod val="60000"/>
                    <a:lumOff val="40000"/>
                  </a:schemeClr>
                </a:solidFill>
                <a:latin typeface="Arial" panose="020B0604020202020204" pitchFamily="34" charset="0"/>
                <a:cs typeface="Arial" panose="020B0604020202020204" pitchFamily="34" charset="0"/>
              </a:rPr>
              <a:t> </a:t>
            </a:r>
            <a:r>
              <a:rPr lang="ru-RU" sz="2400" dirty="0" err="1">
                <a:solidFill>
                  <a:schemeClr val="tx2">
                    <a:lumMod val="60000"/>
                    <a:lumOff val="40000"/>
                  </a:schemeClr>
                </a:solidFill>
                <a:latin typeface="Arial" panose="020B0604020202020204" pitchFamily="34" charset="0"/>
                <a:cs typeface="Arial" panose="020B0604020202020204" pitchFamily="34" charset="0"/>
              </a:rPr>
              <a:t>Республикасының</a:t>
            </a:r>
            <a:r>
              <a:rPr lang="ru-RU" sz="2400" dirty="0">
                <a:solidFill>
                  <a:schemeClr val="tx2">
                    <a:lumMod val="60000"/>
                    <a:lumOff val="40000"/>
                  </a:schemeClr>
                </a:solidFill>
                <a:latin typeface="Arial" panose="020B0604020202020204" pitchFamily="34" charset="0"/>
                <a:cs typeface="Arial" panose="020B0604020202020204" pitchFamily="34" charset="0"/>
              </a:rPr>
              <a:t> </a:t>
            </a:r>
            <a:r>
              <a:rPr lang="ru-RU" sz="2400" dirty="0" err="1">
                <a:solidFill>
                  <a:schemeClr val="tx2">
                    <a:lumMod val="60000"/>
                    <a:lumOff val="40000"/>
                  </a:schemeClr>
                </a:solidFill>
                <a:latin typeface="Arial" panose="020B0604020202020204" pitchFamily="34" charset="0"/>
                <a:cs typeface="Arial" panose="020B0604020202020204" pitchFamily="34" charset="0"/>
              </a:rPr>
              <a:t>Заңына</a:t>
            </a:r>
            <a:r>
              <a:rPr lang="ru-RU" sz="2400" dirty="0">
                <a:solidFill>
                  <a:schemeClr val="tx2">
                    <a:lumMod val="60000"/>
                    <a:lumOff val="40000"/>
                  </a:schemeClr>
                </a:solidFill>
                <a:latin typeface="Arial" panose="020B0604020202020204" pitchFamily="34" charset="0"/>
                <a:cs typeface="Arial" panose="020B0604020202020204" pitchFamily="34" charset="0"/>
              </a:rPr>
              <a:t> </a:t>
            </a:r>
            <a:r>
              <a:rPr lang="ru-RU" sz="2400" dirty="0" err="1">
                <a:solidFill>
                  <a:schemeClr val="tx2">
                    <a:lumMod val="60000"/>
                    <a:lumOff val="40000"/>
                  </a:schemeClr>
                </a:solidFill>
                <a:latin typeface="Arial" panose="020B0604020202020204" pitchFamily="34" charset="0"/>
                <a:cs typeface="Arial" panose="020B0604020202020204" pitchFamily="34" charset="0"/>
              </a:rPr>
              <a:t>сәйкес</a:t>
            </a:r>
            <a:r>
              <a:rPr lang="ru-RU" sz="2400" dirty="0">
                <a:solidFill>
                  <a:schemeClr val="tx2">
                    <a:lumMod val="60000"/>
                    <a:lumOff val="40000"/>
                  </a:schemeClr>
                </a:solidFill>
                <a:latin typeface="Arial" panose="020B0604020202020204" pitchFamily="34" charset="0"/>
                <a:cs typeface="Arial" panose="020B0604020202020204" pitchFamily="34" charset="0"/>
              </a:rPr>
              <a:t> </a:t>
            </a:r>
            <a:r>
              <a:rPr lang="ru-RU" sz="2400" dirty="0" err="1">
                <a:solidFill>
                  <a:schemeClr val="tx2">
                    <a:lumMod val="60000"/>
                    <a:lumOff val="40000"/>
                  </a:schemeClr>
                </a:solidFill>
                <a:latin typeface="Arial" panose="020B0604020202020204" pitchFamily="34" charset="0"/>
                <a:cs typeface="Arial" panose="020B0604020202020204" pitchFamily="34" charset="0"/>
              </a:rPr>
              <a:t>бухгалтерл</a:t>
            </a:r>
            <a:r>
              <a:rPr lang="en-US" sz="2400" dirty="0" err="1">
                <a:solidFill>
                  <a:schemeClr val="tx2">
                    <a:lumMod val="60000"/>
                    <a:lumOff val="40000"/>
                  </a:schemeClr>
                </a:solidFill>
                <a:latin typeface="Arial" panose="020B0604020202020204" pitchFamily="34" charset="0"/>
                <a:cs typeface="Arial" panose="020B0604020202020204" pitchFamily="34" charset="0"/>
              </a:rPr>
              <a:t>i</a:t>
            </a:r>
            <a:r>
              <a:rPr lang="ru-RU" sz="2400" dirty="0">
                <a:solidFill>
                  <a:schemeClr val="tx2">
                    <a:lumMod val="60000"/>
                    <a:lumOff val="40000"/>
                  </a:schemeClr>
                </a:solidFill>
                <a:latin typeface="Arial" panose="020B0604020202020204" pitchFamily="34" charset="0"/>
                <a:cs typeface="Arial" panose="020B0604020202020204" pitchFamily="34" charset="0"/>
              </a:rPr>
              <a:t>к </a:t>
            </a:r>
            <a:r>
              <a:rPr lang="ru-RU" sz="2400" dirty="0" err="1">
                <a:solidFill>
                  <a:schemeClr val="tx2">
                    <a:lumMod val="60000"/>
                    <a:lumOff val="40000"/>
                  </a:schemeClr>
                </a:solidFill>
                <a:latin typeface="Arial" panose="020B0604020202020204" pitchFamily="34" charset="0"/>
                <a:cs typeface="Arial" panose="020B0604020202020204" pitchFamily="34" charset="0"/>
              </a:rPr>
              <a:t>есеп</a:t>
            </a:r>
            <a:r>
              <a:rPr lang="ru-RU" sz="2400" dirty="0">
                <a:solidFill>
                  <a:schemeClr val="tx2">
                    <a:lumMod val="60000"/>
                    <a:lumOff val="40000"/>
                  </a:schemeClr>
                </a:solidFill>
                <a:latin typeface="Arial" panose="020B0604020202020204" pitchFamily="34" charset="0"/>
                <a:cs typeface="Arial" panose="020B0604020202020204" pitchFamily="34" charset="0"/>
              </a:rPr>
              <a:t> </a:t>
            </a:r>
            <a:r>
              <a:rPr lang="ru-RU" sz="2400" dirty="0" err="1">
                <a:solidFill>
                  <a:schemeClr val="tx2">
                    <a:lumMod val="60000"/>
                    <a:lumOff val="40000"/>
                  </a:schemeClr>
                </a:solidFill>
                <a:latin typeface="Arial" panose="020B0604020202020204" pitchFamily="34" charset="0"/>
                <a:cs typeface="Arial" panose="020B0604020202020204" pitchFamily="34" charset="0"/>
              </a:rPr>
              <a:t>жүрг</a:t>
            </a:r>
            <a:r>
              <a:rPr lang="en-US" sz="2400" dirty="0" err="1">
                <a:solidFill>
                  <a:schemeClr val="tx2">
                    <a:lumMod val="60000"/>
                    <a:lumOff val="40000"/>
                  </a:schemeClr>
                </a:solidFill>
                <a:latin typeface="Arial" panose="020B0604020202020204" pitchFamily="34" charset="0"/>
                <a:cs typeface="Arial" panose="020B0604020202020204" pitchFamily="34" charset="0"/>
              </a:rPr>
              <a:t>i</a:t>
            </a:r>
            <a:r>
              <a:rPr lang="ru-RU" sz="2400" dirty="0">
                <a:solidFill>
                  <a:schemeClr val="tx2">
                    <a:lumMod val="60000"/>
                    <a:lumOff val="40000"/>
                  </a:schemeClr>
                </a:solidFill>
                <a:latin typeface="Arial" panose="020B0604020202020204" pitchFamily="34" charset="0"/>
                <a:cs typeface="Arial" panose="020B0604020202020204" pitchFamily="34" charset="0"/>
              </a:rPr>
              <a:t>зуд</a:t>
            </a:r>
            <a:r>
              <a:rPr lang="en-US" sz="2400" dirty="0" err="1">
                <a:solidFill>
                  <a:schemeClr val="tx2">
                    <a:lumMod val="60000"/>
                    <a:lumOff val="40000"/>
                  </a:schemeClr>
                </a:solidFill>
                <a:latin typeface="Arial" panose="020B0604020202020204" pitchFamily="34" charset="0"/>
                <a:cs typeface="Arial" panose="020B0604020202020204" pitchFamily="34" charset="0"/>
              </a:rPr>
              <a:t>i</a:t>
            </a:r>
            <a:r>
              <a:rPr lang="en-US" sz="2400" dirty="0">
                <a:solidFill>
                  <a:schemeClr val="tx2">
                    <a:lumMod val="60000"/>
                    <a:lumOff val="40000"/>
                  </a:schemeClr>
                </a:solidFill>
                <a:latin typeface="Arial" panose="020B0604020202020204" pitchFamily="34" charset="0"/>
                <a:cs typeface="Arial" panose="020B0604020202020204" pitchFamily="34" charset="0"/>
              </a:rPr>
              <a:t> </a:t>
            </a:r>
            <a:r>
              <a:rPr lang="ru-RU" sz="2400" dirty="0" err="1">
                <a:solidFill>
                  <a:schemeClr val="tx2">
                    <a:lumMod val="60000"/>
                    <a:lumOff val="40000"/>
                  </a:schemeClr>
                </a:solidFill>
                <a:latin typeface="Arial" panose="020B0604020202020204" pitchFamily="34" charset="0"/>
                <a:cs typeface="Arial" panose="020B0604020202020204" pitchFamily="34" charset="0"/>
              </a:rPr>
              <a:t>және</a:t>
            </a:r>
            <a:r>
              <a:rPr lang="ru-RU" sz="2400" dirty="0">
                <a:solidFill>
                  <a:schemeClr val="tx2">
                    <a:lumMod val="60000"/>
                    <a:lumOff val="40000"/>
                  </a:schemeClr>
                </a:solidFill>
                <a:latin typeface="Arial" panose="020B0604020202020204" pitchFamily="34" charset="0"/>
                <a:cs typeface="Arial" panose="020B0604020202020204" pitchFamily="34" charset="0"/>
              </a:rPr>
              <a:t> </a:t>
            </a:r>
            <a:r>
              <a:rPr lang="ru-RU" sz="2400" dirty="0" err="1">
                <a:solidFill>
                  <a:schemeClr val="tx2">
                    <a:lumMod val="60000"/>
                    <a:lumOff val="40000"/>
                  </a:schemeClr>
                </a:solidFill>
                <a:latin typeface="Arial" panose="020B0604020202020204" pitchFamily="34" charset="0"/>
                <a:cs typeface="Arial" panose="020B0604020202020204" pitchFamily="34" charset="0"/>
              </a:rPr>
              <a:t>қаржылық</a:t>
            </a:r>
            <a:r>
              <a:rPr lang="ru-RU" sz="2400" dirty="0">
                <a:solidFill>
                  <a:schemeClr val="tx2">
                    <a:lumMod val="60000"/>
                    <a:lumOff val="40000"/>
                  </a:schemeClr>
                </a:solidFill>
                <a:latin typeface="Arial" panose="020B0604020202020204" pitchFamily="34" charset="0"/>
                <a:cs typeface="Arial" panose="020B0604020202020204" pitchFamily="34" charset="0"/>
              </a:rPr>
              <a:t> </a:t>
            </a:r>
            <a:r>
              <a:rPr lang="ru-RU" sz="2400" dirty="0" err="1">
                <a:solidFill>
                  <a:schemeClr val="tx2">
                    <a:lumMod val="60000"/>
                    <a:lumOff val="40000"/>
                  </a:schemeClr>
                </a:solidFill>
                <a:latin typeface="Arial" panose="020B0604020202020204" pitchFamily="34" charset="0"/>
                <a:cs typeface="Arial" panose="020B0604020202020204" pitchFamily="34" charset="0"/>
              </a:rPr>
              <a:t>есептілік</a:t>
            </a:r>
            <a:r>
              <a:rPr lang="ru-RU" sz="2400" dirty="0">
                <a:solidFill>
                  <a:schemeClr val="tx2">
                    <a:lumMod val="60000"/>
                    <a:lumOff val="40000"/>
                  </a:schemeClr>
                </a:solidFill>
                <a:latin typeface="Arial" panose="020B0604020202020204" pitchFamily="34" charset="0"/>
                <a:cs typeface="Arial" panose="020B0604020202020204" pitchFamily="34" charset="0"/>
              </a:rPr>
              <a:t> </a:t>
            </a:r>
            <a:r>
              <a:rPr lang="ru-RU" sz="2400" dirty="0" err="1">
                <a:solidFill>
                  <a:schemeClr val="tx2">
                    <a:lumMod val="60000"/>
                    <a:lumOff val="40000"/>
                  </a:schemeClr>
                </a:solidFill>
                <a:latin typeface="Arial" panose="020B0604020202020204" pitchFamily="34" charset="0"/>
                <a:cs typeface="Arial" panose="020B0604020202020204" pitchFamily="34" charset="0"/>
              </a:rPr>
              <a:t>жасауды</a:t>
            </a:r>
            <a:r>
              <a:rPr lang="ru-RU" sz="2400" dirty="0">
                <a:solidFill>
                  <a:schemeClr val="tx2">
                    <a:lumMod val="60000"/>
                    <a:lumOff val="40000"/>
                  </a:schemeClr>
                </a:solidFill>
                <a:latin typeface="Arial" panose="020B0604020202020204" pitchFamily="34" charset="0"/>
                <a:cs typeface="Arial" panose="020B0604020202020204" pitchFamily="34" charset="0"/>
              </a:rPr>
              <a:t> </a:t>
            </a:r>
            <a:r>
              <a:rPr lang="ru-RU" sz="2400" dirty="0" err="1">
                <a:solidFill>
                  <a:schemeClr val="tx2">
                    <a:lumMod val="60000"/>
                    <a:lumOff val="40000"/>
                  </a:schemeClr>
                </a:solidFill>
                <a:latin typeface="Arial" panose="020B0604020202020204" pitchFamily="34" charset="0"/>
                <a:cs typeface="Arial" panose="020B0604020202020204" pitchFamily="34" charset="0"/>
              </a:rPr>
              <a:t>жүзеге</a:t>
            </a:r>
            <a:r>
              <a:rPr lang="ru-RU" sz="2400" dirty="0">
                <a:solidFill>
                  <a:schemeClr val="tx2">
                    <a:lumMod val="60000"/>
                    <a:lumOff val="40000"/>
                  </a:schemeClr>
                </a:solidFill>
                <a:latin typeface="Arial" panose="020B0604020202020204" pitchFamily="34" charset="0"/>
                <a:cs typeface="Arial" panose="020B0604020202020204" pitchFamily="34" charset="0"/>
              </a:rPr>
              <a:t> </a:t>
            </a:r>
            <a:r>
              <a:rPr lang="ru-RU" sz="2400" dirty="0" err="1">
                <a:solidFill>
                  <a:schemeClr val="tx2">
                    <a:lumMod val="60000"/>
                    <a:lumOff val="40000"/>
                  </a:schemeClr>
                </a:solidFill>
                <a:latin typeface="Arial" panose="020B0604020202020204" pitchFamily="34" charset="0"/>
                <a:cs typeface="Arial" panose="020B0604020202020204" pitchFamily="34" charset="0"/>
              </a:rPr>
              <a:t>асырмайтын</a:t>
            </a:r>
            <a:r>
              <a:rPr lang="ru-RU" sz="2400" dirty="0">
                <a:solidFill>
                  <a:schemeClr val="tx2">
                    <a:lumMod val="60000"/>
                    <a:lumOff val="40000"/>
                  </a:schemeClr>
                </a:solidFill>
                <a:latin typeface="Arial" panose="020B0604020202020204" pitchFamily="34" charset="0"/>
                <a:cs typeface="Arial" panose="020B0604020202020204" pitchFamily="34" charset="0"/>
              </a:rPr>
              <a:t> дара </a:t>
            </a:r>
            <a:r>
              <a:rPr lang="ru-RU" sz="2400" dirty="0" err="1">
                <a:solidFill>
                  <a:schemeClr val="tx2">
                    <a:lumMod val="60000"/>
                    <a:lumOff val="40000"/>
                  </a:schemeClr>
                </a:solidFill>
                <a:latin typeface="Arial" panose="020B0604020202020204" pitchFamily="34" charset="0"/>
                <a:cs typeface="Arial" panose="020B0604020202020204" pitchFamily="34" charset="0"/>
              </a:rPr>
              <a:t>кәсіпкерлерд</a:t>
            </a:r>
            <a:r>
              <a:rPr lang="en-US" sz="2400" dirty="0" err="1">
                <a:solidFill>
                  <a:schemeClr val="tx2">
                    <a:lumMod val="60000"/>
                    <a:lumOff val="40000"/>
                  </a:schemeClr>
                </a:solidFill>
                <a:latin typeface="Arial" panose="020B0604020202020204" pitchFamily="34" charset="0"/>
                <a:cs typeface="Arial" panose="020B0604020202020204" pitchFamily="34" charset="0"/>
              </a:rPr>
              <a:t>i</a:t>
            </a:r>
            <a:r>
              <a:rPr lang="ru-RU" sz="2400" dirty="0">
                <a:solidFill>
                  <a:schemeClr val="tx2">
                    <a:lumMod val="60000"/>
                    <a:lumOff val="40000"/>
                  </a:schemeClr>
                </a:solidFill>
                <a:latin typeface="Arial" panose="020B0604020202020204" pitchFamily="34" charset="0"/>
                <a:cs typeface="Arial" panose="020B0604020202020204" pitchFamily="34" charset="0"/>
              </a:rPr>
              <a:t>ң </a:t>
            </a:r>
            <a:r>
              <a:rPr lang="ru-RU" sz="2400" dirty="0" err="1">
                <a:solidFill>
                  <a:schemeClr val="tx2">
                    <a:lumMod val="60000"/>
                    <a:lumOff val="40000"/>
                  </a:schemeClr>
                </a:solidFill>
                <a:latin typeface="Arial" panose="020B0604020202020204" pitchFamily="34" charset="0"/>
                <a:cs typeface="Arial" panose="020B0604020202020204" pitchFamily="34" charset="0"/>
              </a:rPr>
              <a:t>кірістерін</a:t>
            </a:r>
            <a:r>
              <a:rPr lang="ru-RU" sz="2400" dirty="0">
                <a:solidFill>
                  <a:schemeClr val="tx2">
                    <a:lumMod val="60000"/>
                    <a:lumOff val="40000"/>
                  </a:schemeClr>
                </a:solidFill>
                <a:latin typeface="Arial" panose="020B0604020202020204" pitchFamily="34" charset="0"/>
                <a:cs typeface="Arial" panose="020B0604020202020204" pitchFamily="34" charset="0"/>
              </a:rPr>
              <a:t> </a:t>
            </a:r>
            <a:r>
              <a:rPr lang="ru-RU" sz="2400" dirty="0" err="1">
                <a:solidFill>
                  <a:schemeClr val="tx2">
                    <a:lumMod val="60000"/>
                    <a:lumOff val="40000"/>
                  </a:schemeClr>
                </a:solidFill>
                <a:latin typeface="Arial" panose="020B0604020202020204" pitchFamily="34" charset="0"/>
                <a:cs typeface="Arial" panose="020B0604020202020204" pitchFamily="34" charset="0"/>
              </a:rPr>
              <a:t>салықтық</a:t>
            </a:r>
            <a:r>
              <a:rPr lang="ru-RU" sz="2400" dirty="0">
                <a:solidFill>
                  <a:schemeClr val="tx2">
                    <a:lumMod val="60000"/>
                    <a:lumOff val="40000"/>
                  </a:schemeClr>
                </a:solidFill>
                <a:latin typeface="Arial" panose="020B0604020202020204" pitchFamily="34" charset="0"/>
                <a:cs typeface="Arial" panose="020B0604020202020204" pitchFamily="34" charset="0"/>
              </a:rPr>
              <a:t> </a:t>
            </a:r>
            <a:r>
              <a:rPr lang="ru-RU" sz="2400" dirty="0" err="1">
                <a:solidFill>
                  <a:schemeClr val="tx2">
                    <a:lumMod val="60000"/>
                    <a:lumOff val="40000"/>
                  </a:schemeClr>
                </a:solidFill>
                <a:latin typeface="Arial" panose="020B0604020202020204" pitchFamily="34" charset="0"/>
                <a:cs typeface="Arial" panose="020B0604020202020204" pitchFamily="34" charset="0"/>
              </a:rPr>
              <a:t>есепке</a:t>
            </a:r>
            <a:r>
              <a:rPr lang="ru-RU" sz="2400" dirty="0">
                <a:solidFill>
                  <a:schemeClr val="tx2">
                    <a:lumMod val="60000"/>
                    <a:lumOff val="40000"/>
                  </a:schemeClr>
                </a:solidFill>
                <a:latin typeface="Arial" panose="020B0604020202020204" pitchFamily="34" charset="0"/>
                <a:cs typeface="Arial" panose="020B0604020202020204" pitchFamily="34" charset="0"/>
              </a:rPr>
              <a:t> </a:t>
            </a:r>
            <a:r>
              <a:rPr lang="ru-RU" sz="2400" dirty="0" err="1">
                <a:solidFill>
                  <a:schemeClr val="tx2">
                    <a:lumMod val="60000"/>
                    <a:lumOff val="40000"/>
                  </a:schemeClr>
                </a:solidFill>
                <a:latin typeface="Arial" panose="020B0604020202020204" pitchFamily="34" charset="0"/>
                <a:cs typeface="Arial" panose="020B0604020202020204" pitchFamily="34" charset="0"/>
              </a:rPr>
              <a:t>алуда</a:t>
            </a:r>
            <a:r>
              <a:rPr lang="ru-RU" sz="2400" dirty="0">
                <a:solidFill>
                  <a:schemeClr val="tx2">
                    <a:lumMod val="60000"/>
                    <a:lumOff val="40000"/>
                  </a:schemeClr>
                </a:solidFill>
                <a:latin typeface="Arial" panose="020B0604020202020204" pitchFamily="34" charset="0"/>
                <a:cs typeface="Arial" panose="020B0604020202020204" pitchFamily="34" charset="0"/>
              </a:rPr>
              <a:t> </a:t>
            </a:r>
            <a:r>
              <a:rPr lang="ru-RU" sz="2400" dirty="0" err="1">
                <a:solidFill>
                  <a:schemeClr val="tx2">
                    <a:lumMod val="60000"/>
                    <a:lumOff val="40000"/>
                  </a:schemeClr>
                </a:solidFill>
                <a:latin typeface="Arial" panose="020B0604020202020204" pitchFamily="34" charset="0"/>
                <a:cs typeface="Arial" panose="020B0604020202020204" pitchFamily="34" charset="0"/>
              </a:rPr>
              <a:t>тану</a:t>
            </a:r>
            <a:r>
              <a:rPr lang="ru-RU" sz="2400" dirty="0">
                <a:solidFill>
                  <a:schemeClr val="tx2">
                    <a:lumMod val="60000"/>
                    <a:lumOff val="40000"/>
                  </a:schemeClr>
                </a:solidFill>
                <a:latin typeface="Arial" panose="020B0604020202020204" pitchFamily="34" charset="0"/>
                <a:cs typeface="Arial" panose="020B0604020202020204" pitchFamily="34" charset="0"/>
              </a:rPr>
              <a:t> </a:t>
            </a:r>
            <a:r>
              <a:rPr lang="ru-RU" sz="2400" dirty="0" err="1">
                <a:solidFill>
                  <a:schemeClr val="tx2">
                    <a:lumMod val="60000"/>
                    <a:lumOff val="40000"/>
                  </a:schemeClr>
                </a:solidFill>
                <a:latin typeface="Arial" panose="020B0604020202020204" pitchFamily="34" charset="0"/>
                <a:cs typeface="Arial" panose="020B0604020202020204" pitchFamily="34" charset="0"/>
              </a:rPr>
              <a:t>ерекшел</a:t>
            </a:r>
            <a:r>
              <a:rPr lang="en-US" sz="2400" dirty="0" err="1">
                <a:solidFill>
                  <a:schemeClr val="tx2">
                    <a:lumMod val="60000"/>
                    <a:lumOff val="40000"/>
                  </a:schemeClr>
                </a:solidFill>
                <a:latin typeface="Arial" panose="020B0604020202020204" pitchFamily="34" charset="0"/>
                <a:cs typeface="Arial" panose="020B0604020202020204" pitchFamily="34" charset="0"/>
              </a:rPr>
              <a:t>i</a:t>
            </a:r>
            <a:r>
              <a:rPr lang="ru-RU" sz="2400" dirty="0" err="1">
                <a:solidFill>
                  <a:schemeClr val="tx2">
                    <a:lumMod val="60000"/>
                    <a:lumOff val="40000"/>
                  </a:schemeClr>
                </a:solidFill>
                <a:latin typeface="Arial" panose="020B0604020202020204" pitchFamily="34" charset="0"/>
                <a:cs typeface="Arial" panose="020B0604020202020204" pitchFamily="34" charset="0"/>
              </a:rPr>
              <a:t>ктер</a:t>
            </a:r>
            <a:r>
              <a:rPr lang="en-US" sz="2400" dirty="0" err="1">
                <a:solidFill>
                  <a:schemeClr val="tx2">
                    <a:lumMod val="60000"/>
                    <a:lumOff val="40000"/>
                  </a:schemeClr>
                </a:solidFill>
                <a:latin typeface="Arial" panose="020B0604020202020204" pitchFamily="34" charset="0"/>
                <a:cs typeface="Arial" panose="020B0604020202020204" pitchFamily="34" charset="0"/>
              </a:rPr>
              <a:t>i</a:t>
            </a:r>
            <a:r>
              <a:rPr lang="en-US" sz="2400" dirty="0">
                <a:solidFill>
                  <a:schemeClr val="tx2">
                    <a:lumMod val="60000"/>
                    <a:lumOff val="40000"/>
                  </a:schemeClr>
                </a:solidFill>
                <a:latin typeface="Arial" panose="020B0604020202020204" pitchFamily="34" charset="0"/>
                <a:cs typeface="Arial" panose="020B0604020202020204" pitchFamily="34" charset="0"/>
              </a:rPr>
              <a:t> </a:t>
            </a:r>
            <a:r>
              <a:rPr lang="ru-RU" sz="2400" dirty="0">
                <a:latin typeface="Arial" panose="020B0604020202020204" pitchFamily="34" charset="0"/>
                <a:cs typeface="Arial" panose="020B0604020202020204" pitchFamily="34" charset="0"/>
              </a:rPr>
              <a:t>682-бап. </a:t>
            </a:r>
          </a:p>
        </p:txBody>
      </p:sp>
      <p:sp>
        <p:nvSpPr>
          <p:cNvPr id="3" name="Объект 2"/>
          <p:cNvSpPr>
            <a:spLocks noGrp="1"/>
          </p:cNvSpPr>
          <p:nvPr>
            <p:ph idx="1"/>
          </p:nvPr>
        </p:nvSpPr>
        <p:spPr>
          <a:xfrm>
            <a:off x="457200" y="2348880"/>
            <a:ext cx="8229600" cy="3777283"/>
          </a:xfrm>
        </p:spPr>
        <p:txBody>
          <a:bodyPr>
            <a:normAutofit/>
          </a:bodyPr>
          <a:lstStyle/>
          <a:p>
            <a:r>
              <a:rPr lang="ru-RU" dirty="0" err="1" smtClean="0">
                <a:latin typeface="Arial" panose="020B0604020202020204" pitchFamily="34" charset="0"/>
                <a:cs typeface="Arial" panose="020B0604020202020204" pitchFamily="34" charset="0"/>
              </a:rPr>
              <a:t>Ережелерін</a:t>
            </a:r>
            <a:r>
              <a:rPr lang="ru-RU" dirty="0" smtClean="0">
                <a:latin typeface="Arial" panose="020B0604020202020204" pitchFamily="34" charset="0"/>
                <a:cs typeface="Arial" panose="020B0604020202020204" pitchFamily="34" charset="0"/>
              </a:rPr>
              <a:t> </a:t>
            </a:r>
            <a:r>
              <a:rPr lang="ru-RU" dirty="0">
                <a:latin typeface="Arial" panose="020B0604020202020204" pitchFamily="34" charset="0"/>
                <a:cs typeface="Arial" panose="020B0604020202020204" pitchFamily="34" charset="0"/>
              </a:rPr>
              <a:t>«</a:t>
            </a:r>
            <a:r>
              <a:rPr lang="ru-RU" dirty="0" err="1">
                <a:latin typeface="Arial" panose="020B0604020202020204" pitchFamily="34" charset="0"/>
                <a:cs typeface="Arial" panose="020B0604020202020204" pitchFamily="34" charset="0"/>
              </a:rPr>
              <a:t>Бухгалтерлік</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есеп</a:t>
            </a:r>
            <a:r>
              <a:rPr lang="ru-RU" dirty="0">
                <a:latin typeface="Arial" panose="020B0604020202020204" pitchFamily="34" charset="0"/>
                <a:cs typeface="Arial" panose="020B0604020202020204" pitchFamily="34" charset="0"/>
              </a:rPr>
              <a:t> пен </a:t>
            </a:r>
            <a:r>
              <a:rPr lang="ru-RU" dirty="0" err="1">
                <a:latin typeface="Arial" panose="020B0604020202020204" pitchFamily="34" charset="0"/>
                <a:cs typeface="Arial" panose="020B0604020202020204" pitchFamily="34" charset="0"/>
              </a:rPr>
              <a:t>қаржылық</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есептілік</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туралы</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Қазақстан</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Республикасының</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Заңына</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сәйкес</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бухгалтерл</a:t>
            </a:r>
            <a:r>
              <a:rPr lang="en-US" dirty="0" err="1">
                <a:latin typeface="Arial" panose="020B0604020202020204" pitchFamily="34" charset="0"/>
                <a:cs typeface="Arial" panose="020B0604020202020204" pitchFamily="34" charset="0"/>
              </a:rPr>
              <a:t>i</a:t>
            </a:r>
            <a:r>
              <a:rPr lang="ru-RU" dirty="0">
                <a:latin typeface="Arial" panose="020B0604020202020204" pitchFamily="34" charset="0"/>
                <a:cs typeface="Arial" panose="020B0604020202020204" pitchFamily="34" charset="0"/>
              </a:rPr>
              <a:t>к </a:t>
            </a:r>
            <a:r>
              <a:rPr lang="ru-RU" dirty="0" err="1">
                <a:latin typeface="Arial" panose="020B0604020202020204" pitchFamily="34" charset="0"/>
                <a:cs typeface="Arial" panose="020B0604020202020204" pitchFamily="34" charset="0"/>
              </a:rPr>
              <a:t>есеп</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жүрг</a:t>
            </a:r>
            <a:r>
              <a:rPr lang="en-US" dirty="0" err="1">
                <a:latin typeface="Arial" panose="020B0604020202020204" pitchFamily="34" charset="0"/>
                <a:cs typeface="Arial" panose="020B0604020202020204" pitchFamily="34" charset="0"/>
              </a:rPr>
              <a:t>i</a:t>
            </a:r>
            <a:r>
              <a:rPr lang="ru-RU" dirty="0">
                <a:latin typeface="Arial" panose="020B0604020202020204" pitchFamily="34" charset="0"/>
                <a:cs typeface="Arial" panose="020B0604020202020204" pitchFamily="34" charset="0"/>
              </a:rPr>
              <a:t>зуд</a:t>
            </a:r>
            <a:r>
              <a:rPr lang="en-US" dirty="0" err="1">
                <a:latin typeface="Arial" panose="020B0604020202020204" pitchFamily="34" charset="0"/>
                <a:cs typeface="Arial" panose="020B0604020202020204" pitchFamily="34" charset="0"/>
              </a:rPr>
              <a:t>i</a:t>
            </a:r>
            <a:r>
              <a:rPr lang="en-US"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және</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қаржылық</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есептілікті</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жасауды</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жүзеге</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асырмайтын</a:t>
            </a:r>
            <a:r>
              <a:rPr lang="ru-RU" dirty="0">
                <a:latin typeface="Arial" panose="020B0604020202020204" pitchFamily="34" charset="0"/>
                <a:cs typeface="Arial" panose="020B0604020202020204" pitchFamily="34" charset="0"/>
              </a:rPr>
              <a:t> дара </a:t>
            </a:r>
            <a:r>
              <a:rPr lang="ru-RU" dirty="0" err="1">
                <a:latin typeface="Arial" panose="020B0604020202020204" pitchFamily="34" charset="0"/>
                <a:cs typeface="Arial" panose="020B0604020202020204" pitchFamily="34" charset="0"/>
              </a:rPr>
              <a:t>кәсіпкерлер</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қолданады</a:t>
            </a:r>
            <a:r>
              <a:rPr lang="ru-RU" dirty="0">
                <a:latin typeface="Arial" panose="020B0604020202020204" pitchFamily="34" charset="0"/>
                <a:cs typeface="Arial" panose="020B0604020202020204" pitchFamily="34" charset="0"/>
              </a:rPr>
              <a:t>.</a:t>
            </a:r>
            <a:endParaRPr lang="ru-RU" dirty="0"/>
          </a:p>
        </p:txBody>
      </p:sp>
    </p:spTree>
    <p:extLst>
      <p:ext uri="{BB962C8B-B14F-4D97-AF65-F5344CB8AC3E}">
        <p14:creationId xmlns:p14="http://schemas.microsoft.com/office/powerpoint/2010/main" val="414237869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908720"/>
            <a:ext cx="8229600" cy="5217443"/>
          </a:xfrm>
        </p:spPr>
        <p:txBody>
          <a:bodyPr>
            <a:normAutofit/>
          </a:bodyPr>
          <a:lstStyle/>
          <a:p>
            <a:r>
              <a:rPr lang="ru-RU" sz="2800" dirty="0" err="1">
                <a:latin typeface="Arial" panose="020B0604020202020204" pitchFamily="34" charset="0"/>
                <a:cs typeface="Arial" panose="020B0604020202020204" pitchFamily="34" charset="0"/>
              </a:rPr>
              <a:t>Егер</a:t>
            </a:r>
            <a:r>
              <a:rPr lang="ru-RU" sz="2800" dirty="0">
                <a:latin typeface="Arial" panose="020B0604020202020204" pitchFamily="34" charset="0"/>
                <a:cs typeface="Arial" panose="020B0604020202020204" pitchFamily="34" charset="0"/>
              </a:rPr>
              <a:t> осы </a:t>
            </a:r>
            <a:r>
              <a:rPr lang="ru-RU" sz="2800" dirty="0" err="1">
                <a:latin typeface="Arial" panose="020B0604020202020204" pitchFamily="34" charset="0"/>
                <a:cs typeface="Arial" panose="020B0604020202020204" pitchFamily="34" charset="0"/>
              </a:rPr>
              <a:t>бапта</a:t>
            </a:r>
            <a:r>
              <a:rPr lang="ru-RU" sz="2800" dirty="0">
                <a:latin typeface="Arial" panose="020B0604020202020204" pitchFamily="34" charset="0"/>
                <a:cs typeface="Arial" panose="020B0604020202020204" pitchFamily="34" charset="0"/>
              </a:rPr>
              <a:t> </a:t>
            </a:r>
            <a:r>
              <a:rPr lang="ru-RU" sz="2800" dirty="0" err="1">
                <a:latin typeface="Arial" panose="020B0604020202020204" pitchFamily="34" charset="0"/>
                <a:cs typeface="Arial" panose="020B0604020202020204" pitchFamily="34" charset="0"/>
              </a:rPr>
              <a:t>өзгеше</a:t>
            </a:r>
            <a:r>
              <a:rPr lang="ru-RU" sz="2800" dirty="0">
                <a:latin typeface="Arial" panose="020B0604020202020204" pitchFamily="34" charset="0"/>
                <a:cs typeface="Arial" panose="020B0604020202020204" pitchFamily="34" charset="0"/>
              </a:rPr>
              <a:t> </a:t>
            </a:r>
            <a:r>
              <a:rPr lang="ru-RU" sz="2800" dirty="0" err="1">
                <a:latin typeface="Arial" panose="020B0604020202020204" pitchFamily="34" charset="0"/>
                <a:cs typeface="Arial" panose="020B0604020202020204" pitchFamily="34" charset="0"/>
              </a:rPr>
              <a:t>белгіленбесе</a:t>
            </a:r>
            <a:r>
              <a:rPr lang="ru-RU" sz="2800" dirty="0">
                <a:latin typeface="Arial" panose="020B0604020202020204" pitchFamily="34" charset="0"/>
                <a:cs typeface="Arial" panose="020B0604020202020204" pitchFamily="34" charset="0"/>
              </a:rPr>
              <a:t>, </a:t>
            </a:r>
            <a:r>
              <a:rPr lang="ru-RU" sz="2800" dirty="0" err="1">
                <a:latin typeface="Arial" panose="020B0604020202020204" pitchFamily="34" charset="0"/>
                <a:cs typeface="Arial" panose="020B0604020202020204" pitchFamily="34" charset="0"/>
              </a:rPr>
              <a:t>кіріс</a:t>
            </a:r>
            <a:r>
              <a:rPr lang="ru-RU" sz="2800" dirty="0">
                <a:latin typeface="Arial" panose="020B0604020202020204" pitchFamily="34" charset="0"/>
                <a:cs typeface="Arial" panose="020B0604020202020204" pitchFamily="34" charset="0"/>
              </a:rPr>
              <a:t> дара </a:t>
            </a:r>
            <a:r>
              <a:rPr lang="ru-RU" sz="2800" dirty="0" err="1">
                <a:latin typeface="Arial" panose="020B0604020202020204" pitchFamily="34" charset="0"/>
                <a:cs typeface="Arial" panose="020B0604020202020204" pitchFamily="34" charset="0"/>
              </a:rPr>
              <a:t>кәсіпкер</a:t>
            </a:r>
            <a:r>
              <a:rPr lang="ru-RU" sz="2800" dirty="0">
                <a:latin typeface="Arial" panose="020B0604020202020204" pitchFamily="34" charset="0"/>
                <a:cs typeface="Arial" panose="020B0604020202020204" pitchFamily="34" charset="0"/>
              </a:rPr>
              <a:t> </a:t>
            </a:r>
            <a:r>
              <a:rPr lang="ru-RU" sz="2800" dirty="0" err="1">
                <a:latin typeface="Arial" panose="020B0604020202020204" pitchFamily="34" charset="0"/>
                <a:cs typeface="Arial" panose="020B0604020202020204" pitchFamily="34" charset="0"/>
              </a:rPr>
              <a:t>ұсынатын</a:t>
            </a:r>
            <a:r>
              <a:rPr lang="ru-RU" sz="2800" dirty="0">
                <a:latin typeface="Arial" panose="020B0604020202020204" pitchFamily="34" charset="0"/>
                <a:cs typeface="Arial" panose="020B0604020202020204" pitchFamily="34" charset="0"/>
              </a:rPr>
              <a:t> </a:t>
            </a:r>
            <a:r>
              <a:rPr lang="ru-RU" sz="2800" dirty="0" err="1">
                <a:latin typeface="Arial" panose="020B0604020202020204" pitchFamily="34" charset="0"/>
                <a:cs typeface="Arial" panose="020B0604020202020204" pitchFamily="34" charset="0"/>
              </a:rPr>
              <a:t>кез</a:t>
            </a:r>
            <a:r>
              <a:rPr lang="ru-RU" sz="2800" dirty="0">
                <a:latin typeface="Arial" panose="020B0604020202020204" pitchFamily="34" charset="0"/>
                <a:cs typeface="Arial" panose="020B0604020202020204" pitchFamily="34" charset="0"/>
              </a:rPr>
              <a:t> </a:t>
            </a:r>
            <a:r>
              <a:rPr lang="ru-RU" sz="2800" dirty="0" err="1">
                <a:latin typeface="Arial" panose="020B0604020202020204" pitchFamily="34" charset="0"/>
                <a:cs typeface="Arial" panose="020B0604020202020204" pitchFamily="34" charset="0"/>
              </a:rPr>
              <a:t>келген</a:t>
            </a:r>
            <a:r>
              <a:rPr lang="ru-RU" sz="2800" dirty="0">
                <a:latin typeface="Arial" panose="020B0604020202020204" pitchFamily="34" charset="0"/>
                <a:cs typeface="Arial" panose="020B0604020202020204" pitchFamily="34" charset="0"/>
              </a:rPr>
              <a:t> </a:t>
            </a:r>
            <a:r>
              <a:rPr lang="ru-RU" sz="2800" dirty="0" err="1">
                <a:latin typeface="Arial" panose="020B0604020202020204" pitchFamily="34" charset="0"/>
                <a:cs typeface="Arial" panose="020B0604020202020204" pitchFamily="34" charset="0"/>
              </a:rPr>
              <a:t>сауда</a:t>
            </a:r>
            <a:r>
              <a:rPr lang="ru-RU" sz="2800" dirty="0">
                <a:latin typeface="Arial" panose="020B0604020202020204" pitchFamily="34" charset="0"/>
                <a:cs typeface="Arial" panose="020B0604020202020204" pitchFamily="34" charset="0"/>
              </a:rPr>
              <a:t> </a:t>
            </a:r>
            <a:r>
              <a:rPr lang="ru-RU" sz="2800" dirty="0" err="1">
                <a:latin typeface="Arial" panose="020B0604020202020204" pitchFamily="34" charset="0"/>
                <a:cs typeface="Arial" panose="020B0604020202020204" pitchFamily="34" charset="0"/>
              </a:rPr>
              <a:t>және</a:t>
            </a:r>
            <a:r>
              <a:rPr lang="ru-RU" sz="2800" dirty="0">
                <a:latin typeface="Arial" panose="020B0604020202020204" pitchFamily="34" charset="0"/>
                <a:cs typeface="Arial" panose="020B0604020202020204" pitchFamily="34" charset="0"/>
              </a:rPr>
              <a:t> </a:t>
            </a:r>
            <a:r>
              <a:rPr lang="ru-RU" sz="2800" dirty="0" err="1">
                <a:latin typeface="Arial" panose="020B0604020202020204" pitchFamily="34" charset="0"/>
                <a:cs typeface="Arial" panose="020B0604020202020204" pitchFamily="34" charset="0"/>
              </a:rPr>
              <a:t>көтерме</a:t>
            </a:r>
            <a:r>
              <a:rPr lang="ru-RU" sz="2800" dirty="0">
                <a:latin typeface="Arial" panose="020B0604020202020204" pitchFamily="34" charset="0"/>
                <a:cs typeface="Arial" panose="020B0604020202020204" pitchFamily="34" charset="0"/>
              </a:rPr>
              <a:t> </a:t>
            </a:r>
            <a:r>
              <a:rPr lang="ru-RU" sz="2800" dirty="0" err="1">
                <a:latin typeface="Arial" panose="020B0604020202020204" pitchFamily="34" charset="0"/>
                <a:cs typeface="Arial" panose="020B0604020202020204" pitchFamily="34" charset="0"/>
              </a:rPr>
              <a:t>жеңілдіктердің</a:t>
            </a:r>
            <a:r>
              <a:rPr lang="ru-RU" sz="2800" dirty="0">
                <a:latin typeface="Arial" panose="020B0604020202020204" pitchFamily="34" charset="0"/>
                <a:cs typeface="Arial" panose="020B0604020202020204" pitchFamily="34" charset="0"/>
              </a:rPr>
              <a:t> </a:t>
            </a:r>
            <a:r>
              <a:rPr lang="ru-RU" sz="2800" dirty="0" err="1">
                <a:latin typeface="Arial" panose="020B0604020202020204" pitchFamily="34" charset="0"/>
                <a:cs typeface="Arial" panose="020B0604020202020204" pitchFamily="34" charset="0"/>
              </a:rPr>
              <a:t>сомасын</a:t>
            </a:r>
            <a:r>
              <a:rPr lang="ru-RU" sz="2800" dirty="0">
                <a:latin typeface="Arial" panose="020B0604020202020204" pitchFamily="34" charset="0"/>
                <a:cs typeface="Arial" panose="020B0604020202020204" pitchFamily="34" charset="0"/>
              </a:rPr>
              <a:t> </a:t>
            </a:r>
            <a:r>
              <a:rPr lang="ru-RU" sz="2800" dirty="0" err="1">
                <a:latin typeface="Arial" panose="020B0604020202020204" pitchFamily="34" charset="0"/>
                <a:cs typeface="Arial" panose="020B0604020202020204" pitchFamily="34" charset="0"/>
              </a:rPr>
              <a:t>ескере</a:t>
            </a:r>
            <a:r>
              <a:rPr lang="ru-RU" sz="2800" dirty="0">
                <a:latin typeface="Arial" panose="020B0604020202020204" pitchFamily="34" charset="0"/>
                <a:cs typeface="Arial" panose="020B0604020202020204" pitchFamily="34" charset="0"/>
              </a:rPr>
              <a:t> </a:t>
            </a:r>
            <a:r>
              <a:rPr lang="ru-RU" sz="2800" dirty="0" err="1">
                <a:latin typeface="Arial" panose="020B0604020202020204" pitchFamily="34" charset="0"/>
                <a:cs typeface="Arial" panose="020B0604020202020204" pitchFamily="34" charset="0"/>
              </a:rPr>
              <a:t>отырып</a:t>
            </a:r>
            <a:r>
              <a:rPr lang="ru-RU" sz="2800" dirty="0">
                <a:latin typeface="Arial" panose="020B0604020202020204" pitchFamily="34" charset="0"/>
                <a:cs typeface="Arial" panose="020B0604020202020204" pitchFamily="34" charset="0"/>
              </a:rPr>
              <a:t>, </a:t>
            </a:r>
            <a:r>
              <a:rPr lang="ru-RU" sz="2800" dirty="0" err="1">
                <a:latin typeface="Arial" panose="020B0604020202020204" pitchFamily="34" charset="0"/>
                <a:cs typeface="Arial" panose="020B0604020202020204" pitchFamily="34" charset="0"/>
              </a:rPr>
              <a:t>алынған</a:t>
            </a:r>
            <a:r>
              <a:rPr lang="ru-RU" sz="2800" dirty="0">
                <a:latin typeface="Arial" panose="020B0604020202020204" pitchFamily="34" charset="0"/>
                <a:cs typeface="Arial" panose="020B0604020202020204" pitchFamily="34" charset="0"/>
              </a:rPr>
              <a:t> </a:t>
            </a:r>
            <a:r>
              <a:rPr lang="ru-RU" sz="2800" dirty="0" err="1">
                <a:latin typeface="Arial" panose="020B0604020202020204" pitchFamily="34" charset="0"/>
                <a:cs typeface="Arial" panose="020B0604020202020204" pitchFamily="34" charset="0"/>
              </a:rPr>
              <a:t>немесе</a:t>
            </a:r>
            <a:r>
              <a:rPr lang="ru-RU" sz="2800" dirty="0">
                <a:latin typeface="Arial" panose="020B0604020202020204" pitchFamily="34" charset="0"/>
                <a:cs typeface="Arial" panose="020B0604020202020204" pitchFamily="34" charset="0"/>
              </a:rPr>
              <a:t> </a:t>
            </a:r>
            <a:r>
              <a:rPr lang="ru-RU" sz="2800" dirty="0" err="1">
                <a:latin typeface="Arial" panose="020B0604020202020204" pitchFamily="34" charset="0"/>
                <a:cs typeface="Arial" panose="020B0604020202020204" pitchFamily="34" charset="0"/>
              </a:rPr>
              <a:t>алынуға</a:t>
            </a:r>
            <a:r>
              <a:rPr lang="ru-RU" sz="2800" dirty="0">
                <a:latin typeface="Arial" panose="020B0604020202020204" pitchFamily="34" charset="0"/>
                <a:cs typeface="Arial" panose="020B0604020202020204" pitchFamily="34" charset="0"/>
              </a:rPr>
              <a:t> </a:t>
            </a:r>
            <a:r>
              <a:rPr lang="ru-RU" sz="2800" dirty="0" err="1">
                <a:latin typeface="Arial" panose="020B0604020202020204" pitchFamily="34" charset="0"/>
                <a:cs typeface="Arial" panose="020B0604020202020204" pitchFamily="34" charset="0"/>
              </a:rPr>
              <a:t>жататын</a:t>
            </a:r>
            <a:r>
              <a:rPr lang="ru-RU" sz="2800" dirty="0">
                <a:latin typeface="Arial" panose="020B0604020202020204" pitchFamily="34" charset="0"/>
                <a:cs typeface="Arial" panose="020B0604020202020204" pitchFamily="34" charset="0"/>
              </a:rPr>
              <a:t> </a:t>
            </a:r>
            <a:r>
              <a:rPr lang="ru-RU" sz="2800" dirty="0" err="1">
                <a:latin typeface="Arial" panose="020B0604020202020204" pitchFamily="34" charset="0"/>
                <a:cs typeface="Arial" panose="020B0604020202020204" pitchFamily="34" charset="0"/>
              </a:rPr>
              <a:t>құн</a:t>
            </a:r>
            <a:r>
              <a:rPr lang="ru-RU" sz="2800" dirty="0">
                <a:latin typeface="Arial" panose="020B0604020202020204" pitchFamily="34" charset="0"/>
                <a:cs typeface="Arial" panose="020B0604020202020204" pitchFamily="34" charset="0"/>
              </a:rPr>
              <a:t> </a:t>
            </a:r>
            <a:r>
              <a:rPr lang="ru-RU" sz="2800" dirty="0" err="1">
                <a:latin typeface="Arial" panose="020B0604020202020204" pitchFamily="34" charset="0"/>
                <a:cs typeface="Arial" panose="020B0604020202020204" pitchFamily="34" charset="0"/>
              </a:rPr>
              <a:t>бойынша</a:t>
            </a:r>
            <a:r>
              <a:rPr lang="ru-RU" sz="2800" dirty="0">
                <a:latin typeface="Arial" panose="020B0604020202020204" pitchFamily="34" charset="0"/>
                <a:cs typeface="Arial" panose="020B0604020202020204" pitchFamily="34" charset="0"/>
              </a:rPr>
              <a:t> </a:t>
            </a:r>
            <a:r>
              <a:rPr lang="ru-RU" sz="2800" dirty="0" err="1">
                <a:latin typeface="Arial" panose="020B0604020202020204" pitchFamily="34" charset="0"/>
                <a:cs typeface="Arial" panose="020B0604020202020204" pitchFamily="34" charset="0"/>
              </a:rPr>
              <a:t>өлшенеді</a:t>
            </a:r>
            <a:r>
              <a:rPr lang="ru-RU" sz="2800" dirty="0">
                <a:latin typeface="Arial" panose="020B0604020202020204" pitchFamily="34" charset="0"/>
                <a:cs typeface="Arial" panose="020B0604020202020204" pitchFamily="34" charset="0"/>
              </a:rPr>
              <a:t>. </a:t>
            </a:r>
            <a:endParaRPr lang="ru-RU" sz="2800" dirty="0" smtClean="0">
              <a:latin typeface="Arial" panose="020B0604020202020204" pitchFamily="34" charset="0"/>
              <a:cs typeface="Arial" panose="020B0604020202020204" pitchFamily="34" charset="0"/>
            </a:endParaRPr>
          </a:p>
          <a:p>
            <a:r>
              <a:rPr lang="ru-RU" sz="2800" dirty="0" err="1" smtClean="0">
                <a:latin typeface="Arial" panose="020B0604020202020204" pitchFamily="34" charset="0"/>
                <a:cs typeface="Arial" panose="020B0604020202020204" pitchFamily="34" charset="0"/>
              </a:rPr>
              <a:t>Операциядан</a:t>
            </a:r>
            <a:r>
              <a:rPr lang="ru-RU" sz="2800" dirty="0" smtClean="0">
                <a:latin typeface="Arial" panose="020B0604020202020204" pitchFamily="34" charset="0"/>
                <a:cs typeface="Arial" panose="020B0604020202020204" pitchFamily="34" charset="0"/>
              </a:rPr>
              <a:t> </a:t>
            </a:r>
            <a:r>
              <a:rPr lang="ru-RU" sz="2800" dirty="0" err="1">
                <a:latin typeface="Arial" panose="020B0604020202020204" pitchFamily="34" charset="0"/>
                <a:cs typeface="Arial" panose="020B0604020202020204" pitchFamily="34" charset="0"/>
              </a:rPr>
              <a:t>туындайтын</a:t>
            </a:r>
            <a:r>
              <a:rPr lang="ru-RU" sz="2800" dirty="0">
                <a:latin typeface="Arial" panose="020B0604020202020204" pitchFamily="34" charset="0"/>
                <a:cs typeface="Arial" panose="020B0604020202020204" pitchFamily="34" charset="0"/>
              </a:rPr>
              <a:t> </a:t>
            </a:r>
            <a:r>
              <a:rPr lang="ru-RU" sz="2800" dirty="0" err="1">
                <a:latin typeface="Arial" panose="020B0604020202020204" pitchFamily="34" charset="0"/>
                <a:cs typeface="Arial" panose="020B0604020202020204" pitchFamily="34" charset="0"/>
              </a:rPr>
              <a:t>кірістің</a:t>
            </a:r>
            <a:r>
              <a:rPr lang="ru-RU" sz="2800" dirty="0">
                <a:latin typeface="Arial" panose="020B0604020202020204" pitchFamily="34" charset="0"/>
                <a:cs typeface="Arial" panose="020B0604020202020204" pitchFamily="34" charset="0"/>
              </a:rPr>
              <a:t> </a:t>
            </a:r>
            <a:r>
              <a:rPr lang="ru-RU" sz="2800" dirty="0" err="1">
                <a:latin typeface="Arial" panose="020B0604020202020204" pitchFamily="34" charset="0"/>
                <a:cs typeface="Arial" panose="020B0604020202020204" pitchFamily="34" charset="0"/>
              </a:rPr>
              <a:t>сомасы</a:t>
            </a:r>
            <a:r>
              <a:rPr lang="ru-RU" sz="2800" dirty="0">
                <a:latin typeface="Arial" panose="020B0604020202020204" pitchFamily="34" charset="0"/>
                <a:cs typeface="Arial" panose="020B0604020202020204" pitchFamily="34" charset="0"/>
              </a:rPr>
              <a:t> </a:t>
            </a:r>
            <a:r>
              <a:rPr lang="ru-RU" sz="2800" b="1" dirty="0">
                <a:latin typeface="Arial" panose="020B0604020202020204" pitchFamily="34" charset="0"/>
                <a:cs typeface="Arial" panose="020B0604020202020204" pitchFamily="34" charset="0"/>
              </a:rPr>
              <a:t>дара </a:t>
            </a:r>
            <a:r>
              <a:rPr lang="ru-RU" sz="2800" b="1" dirty="0" err="1">
                <a:latin typeface="Arial" panose="020B0604020202020204" pitchFamily="34" charset="0"/>
                <a:cs typeface="Arial" panose="020B0604020202020204" pitchFamily="34" charset="0"/>
              </a:rPr>
              <a:t>кәсіпкер</a:t>
            </a:r>
            <a:r>
              <a:rPr lang="ru-RU" sz="2800" b="1" dirty="0">
                <a:latin typeface="Arial" panose="020B0604020202020204" pitchFamily="34" charset="0"/>
                <a:cs typeface="Arial" panose="020B0604020202020204" pitchFamily="34" charset="0"/>
              </a:rPr>
              <a:t> мен </a:t>
            </a:r>
            <a:r>
              <a:rPr lang="ru-RU" sz="2800" b="1" dirty="0" err="1">
                <a:latin typeface="Arial" panose="020B0604020202020204" pitchFamily="34" charset="0"/>
                <a:cs typeface="Arial" panose="020B0604020202020204" pitchFamily="34" charset="0"/>
              </a:rPr>
              <a:t>сатып</a:t>
            </a:r>
            <a:r>
              <a:rPr lang="ru-RU" sz="2800" b="1" dirty="0">
                <a:latin typeface="Arial" panose="020B0604020202020204" pitchFamily="34" charset="0"/>
                <a:cs typeface="Arial" panose="020B0604020202020204" pitchFamily="34" charset="0"/>
              </a:rPr>
              <a:t> </a:t>
            </a:r>
            <a:r>
              <a:rPr lang="ru-RU" sz="2800" b="1" dirty="0" err="1">
                <a:latin typeface="Arial" panose="020B0604020202020204" pitchFamily="34" charset="0"/>
                <a:cs typeface="Arial" panose="020B0604020202020204" pitchFamily="34" charset="0"/>
              </a:rPr>
              <a:t>алушы</a:t>
            </a:r>
            <a:r>
              <a:rPr lang="ru-RU" sz="2800" b="1" dirty="0">
                <a:latin typeface="Arial" panose="020B0604020202020204" pitchFamily="34" charset="0"/>
                <a:cs typeface="Arial" panose="020B0604020202020204" pitchFamily="34" charset="0"/>
              </a:rPr>
              <a:t> </a:t>
            </a:r>
            <a:r>
              <a:rPr lang="ru-RU" sz="2800" b="1" dirty="0" err="1">
                <a:latin typeface="Arial" panose="020B0604020202020204" pitchFamily="34" charset="0"/>
                <a:cs typeface="Arial" panose="020B0604020202020204" pitchFamily="34" charset="0"/>
              </a:rPr>
              <a:t>немесе</a:t>
            </a:r>
            <a:r>
              <a:rPr lang="ru-RU" sz="2800" b="1" dirty="0">
                <a:latin typeface="Arial" panose="020B0604020202020204" pitchFamily="34" charset="0"/>
                <a:cs typeface="Arial" panose="020B0604020202020204" pitchFamily="34" charset="0"/>
              </a:rPr>
              <a:t> </a:t>
            </a:r>
            <a:r>
              <a:rPr lang="ru-RU" sz="2800" b="1" dirty="0" err="1">
                <a:latin typeface="Arial" panose="020B0604020202020204" pitchFamily="34" charset="0"/>
                <a:cs typeface="Arial" panose="020B0604020202020204" pitchFamily="34" charset="0"/>
              </a:rPr>
              <a:t>активті</a:t>
            </a:r>
            <a:r>
              <a:rPr lang="ru-RU" sz="2800" b="1" dirty="0">
                <a:latin typeface="Arial" panose="020B0604020202020204" pitchFamily="34" charset="0"/>
                <a:cs typeface="Arial" panose="020B0604020202020204" pitchFamily="34" charset="0"/>
              </a:rPr>
              <a:t> </a:t>
            </a:r>
            <a:r>
              <a:rPr lang="ru-RU" sz="2800" b="1" dirty="0" err="1">
                <a:latin typeface="Arial" panose="020B0604020202020204" pitchFamily="34" charset="0"/>
                <a:cs typeface="Arial" panose="020B0604020202020204" pitchFamily="34" charset="0"/>
              </a:rPr>
              <a:t>пайдаланушы</a:t>
            </a:r>
            <a:r>
              <a:rPr lang="ru-RU" sz="2800" b="1" dirty="0">
                <a:latin typeface="Arial" panose="020B0604020202020204" pitchFamily="34" charset="0"/>
                <a:cs typeface="Arial" panose="020B0604020202020204" pitchFamily="34" charset="0"/>
              </a:rPr>
              <a:t> </a:t>
            </a:r>
            <a:r>
              <a:rPr lang="ru-RU" sz="2800" b="1" dirty="0" err="1">
                <a:latin typeface="Arial" panose="020B0604020202020204" pitchFamily="34" charset="0"/>
                <a:cs typeface="Arial" panose="020B0604020202020204" pitchFamily="34" charset="0"/>
              </a:rPr>
              <a:t>арасында</a:t>
            </a:r>
            <a:r>
              <a:rPr lang="ru-RU" sz="2800" b="1" dirty="0">
                <a:latin typeface="Arial" panose="020B0604020202020204" pitchFamily="34" charset="0"/>
                <a:cs typeface="Arial" panose="020B0604020202020204" pitchFamily="34" charset="0"/>
              </a:rPr>
              <a:t> </a:t>
            </a:r>
            <a:r>
              <a:rPr lang="ru-RU" sz="2800" b="1" dirty="0" err="1">
                <a:latin typeface="Arial" panose="020B0604020202020204" pitchFamily="34" charset="0"/>
                <a:cs typeface="Arial" panose="020B0604020202020204" pitchFamily="34" charset="0"/>
              </a:rPr>
              <a:t>жасалған</a:t>
            </a:r>
            <a:r>
              <a:rPr lang="ru-RU" sz="2800" b="1" dirty="0">
                <a:latin typeface="Arial" panose="020B0604020202020204" pitchFamily="34" charset="0"/>
                <a:cs typeface="Arial" panose="020B0604020202020204" pitchFamily="34" charset="0"/>
              </a:rPr>
              <a:t> </a:t>
            </a:r>
            <a:r>
              <a:rPr lang="ru-RU" sz="2800" b="1" u="sng" dirty="0" err="1">
                <a:latin typeface="Arial" panose="020B0604020202020204" pitchFamily="34" charset="0"/>
                <a:cs typeface="Arial" panose="020B0604020202020204" pitchFamily="34" charset="0"/>
              </a:rPr>
              <a:t>шарт</a:t>
            </a:r>
            <a:r>
              <a:rPr lang="ru-RU" sz="2800" b="1" u="sng" dirty="0">
                <a:latin typeface="Arial" panose="020B0604020202020204" pitchFamily="34" charset="0"/>
                <a:cs typeface="Arial" panose="020B0604020202020204" pitchFamily="34" charset="0"/>
              </a:rPr>
              <a:t> </a:t>
            </a:r>
            <a:r>
              <a:rPr lang="ru-RU" sz="2800" b="1" u="sng" dirty="0" err="1">
                <a:latin typeface="Arial" panose="020B0604020202020204" pitchFamily="34" charset="0"/>
                <a:cs typeface="Arial" panose="020B0604020202020204" pitchFamily="34" charset="0"/>
              </a:rPr>
              <a:t>негізінде</a:t>
            </a:r>
            <a:r>
              <a:rPr lang="ru-RU" sz="2800" u="sng" dirty="0">
                <a:latin typeface="Arial" panose="020B0604020202020204" pitchFamily="34" charset="0"/>
                <a:cs typeface="Arial" panose="020B0604020202020204" pitchFamily="34" charset="0"/>
              </a:rPr>
              <a:t> </a:t>
            </a:r>
            <a:r>
              <a:rPr lang="ru-RU" sz="2800" dirty="0">
                <a:latin typeface="Arial" panose="020B0604020202020204" pitchFamily="34" charset="0"/>
                <a:cs typeface="Arial" panose="020B0604020202020204" pitchFamily="34" charset="0"/>
              </a:rPr>
              <a:t>де </a:t>
            </a:r>
            <a:r>
              <a:rPr lang="ru-RU" sz="2800" dirty="0" err="1">
                <a:latin typeface="Arial" panose="020B0604020202020204" pitchFamily="34" charset="0"/>
                <a:cs typeface="Arial" panose="020B0604020202020204" pitchFamily="34" charset="0"/>
              </a:rPr>
              <a:t>айқындалады</a:t>
            </a:r>
            <a:r>
              <a:rPr lang="ru-RU" sz="2800" dirty="0">
                <a:latin typeface="Arial" panose="020B0604020202020204" pitchFamily="34" charset="0"/>
                <a:cs typeface="Arial" panose="020B0604020202020204" pitchFamily="34" charset="0"/>
              </a:rPr>
              <a:t>.</a:t>
            </a:r>
          </a:p>
        </p:txBody>
      </p:sp>
    </p:spTree>
    <p:extLst>
      <p:ext uri="{BB962C8B-B14F-4D97-AF65-F5344CB8AC3E}">
        <p14:creationId xmlns:p14="http://schemas.microsoft.com/office/powerpoint/2010/main" val="387653186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sz="2800" dirty="0" err="1">
                <a:solidFill>
                  <a:schemeClr val="tx2">
                    <a:lumMod val="60000"/>
                    <a:lumOff val="40000"/>
                  </a:schemeClr>
                </a:solidFill>
                <a:latin typeface="Arial" panose="020B0604020202020204" pitchFamily="34" charset="0"/>
                <a:cs typeface="Arial" panose="020B0604020202020204" pitchFamily="34" charset="0"/>
              </a:rPr>
              <a:t>Тауарларды</a:t>
            </a:r>
            <a:r>
              <a:rPr lang="ru-RU" sz="2800" dirty="0">
                <a:solidFill>
                  <a:schemeClr val="tx2">
                    <a:lumMod val="60000"/>
                    <a:lumOff val="40000"/>
                  </a:schemeClr>
                </a:solidFill>
                <a:latin typeface="Arial" panose="020B0604020202020204" pitchFamily="34" charset="0"/>
                <a:cs typeface="Arial" panose="020B0604020202020204" pitchFamily="34" charset="0"/>
              </a:rPr>
              <a:t> </a:t>
            </a:r>
            <a:r>
              <a:rPr lang="ru-RU" sz="2800" dirty="0" err="1">
                <a:solidFill>
                  <a:schemeClr val="tx2">
                    <a:lumMod val="60000"/>
                    <a:lumOff val="40000"/>
                  </a:schemeClr>
                </a:solidFill>
                <a:latin typeface="Arial" panose="020B0604020202020204" pitchFamily="34" charset="0"/>
                <a:cs typeface="Arial" panose="020B0604020202020204" pitchFamily="34" charset="0"/>
              </a:rPr>
              <a:t>өткізуден</a:t>
            </a:r>
            <a:r>
              <a:rPr lang="ru-RU" sz="2800" dirty="0">
                <a:solidFill>
                  <a:schemeClr val="tx2">
                    <a:lumMod val="60000"/>
                    <a:lumOff val="40000"/>
                  </a:schemeClr>
                </a:solidFill>
                <a:latin typeface="Arial" panose="020B0604020202020204" pitchFamily="34" charset="0"/>
                <a:cs typeface="Arial" panose="020B0604020202020204" pitchFamily="34" charset="0"/>
              </a:rPr>
              <a:t> </a:t>
            </a:r>
            <a:r>
              <a:rPr lang="ru-RU" sz="2800" dirty="0" err="1">
                <a:solidFill>
                  <a:schemeClr val="tx2">
                    <a:lumMod val="60000"/>
                    <a:lumOff val="40000"/>
                  </a:schemeClr>
                </a:solidFill>
                <a:latin typeface="Arial" panose="020B0604020202020204" pitchFamily="34" charset="0"/>
                <a:cs typeface="Arial" panose="020B0604020202020204" pitchFamily="34" charset="0"/>
              </a:rPr>
              <a:t>түсетін</a:t>
            </a:r>
            <a:r>
              <a:rPr lang="ru-RU" sz="2800" dirty="0">
                <a:solidFill>
                  <a:schemeClr val="tx2">
                    <a:lumMod val="60000"/>
                    <a:lumOff val="40000"/>
                  </a:schemeClr>
                </a:solidFill>
                <a:latin typeface="Arial" panose="020B0604020202020204" pitchFamily="34" charset="0"/>
                <a:cs typeface="Arial" panose="020B0604020202020204" pitchFamily="34" charset="0"/>
              </a:rPr>
              <a:t> </a:t>
            </a:r>
            <a:r>
              <a:rPr lang="ru-RU" sz="2800" dirty="0" err="1">
                <a:solidFill>
                  <a:schemeClr val="tx2">
                    <a:lumMod val="60000"/>
                    <a:lumOff val="40000"/>
                  </a:schemeClr>
                </a:solidFill>
                <a:latin typeface="Arial" panose="020B0604020202020204" pitchFamily="34" charset="0"/>
                <a:cs typeface="Arial" panose="020B0604020202020204" pitchFamily="34" charset="0"/>
              </a:rPr>
              <a:t>кіріс</a:t>
            </a:r>
            <a:r>
              <a:rPr lang="ru-RU" sz="2800" dirty="0">
                <a:solidFill>
                  <a:schemeClr val="tx2">
                    <a:lumMod val="60000"/>
                    <a:lumOff val="40000"/>
                  </a:schemeClr>
                </a:solidFill>
                <a:latin typeface="Arial" panose="020B0604020202020204" pitchFamily="34" charset="0"/>
                <a:cs typeface="Arial" panose="020B0604020202020204" pitchFamily="34" charset="0"/>
              </a:rPr>
              <a:t> </a:t>
            </a:r>
            <a:r>
              <a:rPr lang="ru-RU" sz="2800" dirty="0" err="1">
                <a:solidFill>
                  <a:schemeClr val="tx2">
                    <a:lumMod val="60000"/>
                    <a:lumOff val="40000"/>
                  </a:schemeClr>
                </a:solidFill>
                <a:latin typeface="Arial" panose="020B0604020202020204" pitchFamily="34" charset="0"/>
                <a:cs typeface="Arial" panose="020B0604020202020204" pitchFamily="34" charset="0"/>
              </a:rPr>
              <a:t>төменде</a:t>
            </a:r>
            <a:r>
              <a:rPr lang="ru-RU" sz="2800" dirty="0">
                <a:solidFill>
                  <a:schemeClr val="tx2">
                    <a:lumMod val="60000"/>
                    <a:lumOff val="40000"/>
                  </a:schemeClr>
                </a:solidFill>
                <a:latin typeface="Arial" panose="020B0604020202020204" pitchFamily="34" charset="0"/>
                <a:cs typeface="Arial" panose="020B0604020202020204" pitchFamily="34" charset="0"/>
              </a:rPr>
              <a:t> </a:t>
            </a:r>
            <a:r>
              <a:rPr lang="ru-RU" sz="2800" dirty="0" err="1">
                <a:solidFill>
                  <a:schemeClr val="tx2">
                    <a:lumMod val="60000"/>
                    <a:lumOff val="40000"/>
                  </a:schemeClr>
                </a:solidFill>
                <a:latin typeface="Arial" panose="020B0604020202020204" pitchFamily="34" charset="0"/>
                <a:cs typeface="Arial" panose="020B0604020202020204" pitchFamily="34" charset="0"/>
              </a:rPr>
              <a:t>санамаланған</a:t>
            </a:r>
            <a:r>
              <a:rPr lang="ru-RU" sz="2800" dirty="0">
                <a:solidFill>
                  <a:schemeClr val="tx2">
                    <a:lumMod val="60000"/>
                    <a:lumOff val="40000"/>
                  </a:schemeClr>
                </a:solidFill>
                <a:latin typeface="Arial" panose="020B0604020202020204" pitchFamily="34" charset="0"/>
                <a:cs typeface="Arial" panose="020B0604020202020204" pitchFamily="34" charset="0"/>
              </a:rPr>
              <a:t> </a:t>
            </a:r>
            <a:r>
              <a:rPr lang="ru-RU" sz="2800" dirty="0" err="1">
                <a:solidFill>
                  <a:schemeClr val="tx2">
                    <a:lumMod val="60000"/>
                    <a:lumOff val="40000"/>
                  </a:schemeClr>
                </a:solidFill>
                <a:latin typeface="Arial" panose="020B0604020202020204" pitchFamily="34" charset="0"/>
                <a:cs typeface="Arial" panose="020B0604020202020204" pitchFamily="34" charset="0"/>
              </a:rPr>
              <a:t>барлық</a:t>
            </a:r>
            <a:r>
              <a:rPr lang="ru-RU" sz="2800" dirty="0">
                <a:solidFill>
                  <a:schemeClr val="tx2">
                    <a:lumMod val="60000"/>
                    <a:lumOff val="40000"/>
                  </a:schemeClr>
                </a:solidFill>
                <a:latin typeface="Arial" panose="020B0604020202020204" pitchFamily="34" charset="0"/>
                <a:cs typeface="Arial" panose="020B0604020202020204" pitchFamily="34" charset="0"/>
              </a:rPr>
              <a:t> </a:t>
            </a:r>
            <a:r>
              <a:rPr lang="ru-RU" sz="2800" dirty="0" err="1">
                <a:solidFill>
                  <a:schemeClr val="tx2">
                    <a:lumMod val="60000"/>
                    <a:lumOff val="40000"/>
                  </a:schemeClr>
                </a:solidFill>
                <a:latin typeface="Arial" panose="020B0604020202020204" pitchFamily="34" charset="0"/>
                <a:cs typeface="Arial" panose="020B0604020202020204" pitchFamily="34" charset="0"/>
              </a:rPr>
              <a:t>талаптар</a:t>
            </a:r>
            <a:r>
              <a:rPr lang="ru-RU" sz="2800" dirty="0">
                <a:solidFill>
                  <a:schemeClr val="tx2">
                    <a:lumMod val="60000"/>
                    <a:lumOff val="40000"/>
                  </a:schemeClr>
                </a:solidFill>
                <a:latin typeface="Arial" panose="020B0604020202020204" pitchFamily="34" charset="0"/>
                <a:cs typeface="Arial" panose="020B0604020202020204" pitchFamily="34" charset="0"/>
              </a:rPr>
              <a:t> </a:t>
            </a:r>
            <a:r>
              <a:rPr lang="ru-RU" sz="2800" dirty="0" err="1">
                <a:solidFill>
                  <a:schemeClr val="tx2">
                    <a:lumMod val="60000"/>
                    <a:lumOff val="40000"/>
                  </a:schemeClr>
                </a:solidFill>
                <a:latin typeface="Arial" panose="020B0604020202020204" pitchFamily="34" charset="0"/>
                <a:cs typeface="Arial" panose="020B0604020202020204" pitchFamily="34" charset="0"/>
              </a:rPr>
              <a:t>қанағаттандырылған</a:t>
            </a:r>
            <a:r>
              <a:rPr lang="ru-RU" sz="2800" dirty="0">
                <a:solidFill>
                  <a:schemeClr val="tx2">
                    <a:lumMod val="60000"/>
                    <a:lumOff val="40000"/>
                  </a:schemeClr>
                </a:solidFill>
                <a:latin typeface="Arial" panose="020B0604020202020204" pitchFamily="34" charset="0"/>
                <a:cs typeface="Arial" panose="020B0604020202020204" pitchFamily="34" charset="0"/>
              </a:rPr>
              <a:t> </a:t>
            </a:r>
            <a:r>
              <a:rPr lang="ru-RU" sz="2800" dirty="0" err="1">
                <a:solidFill>
                  <a:schemeClr val="tx2">
                    <a:lumMod val="60000"/>
                    <a:lumOff val="40000"/>
                  </a:schemeClr>
                </a:solidFill>
                <a:latin typeface="Arial" panose="020B0604020202020204" pitchFamily="34" charset="0"/>
                <a:cs typeface="Arial" panose="020B0604020202020204" pitchFamily="34" charset="0"/>
              </a:rPr>
              <a:t>кезде</a:t>
            </a:r>
            <a:r>
              <a:rPr lang="ru-RU" sz="2800" dirty="0">
                <a:solidFill>
                  <a:schemeClr val="tx2">
                    <a:lumMod val="60000"/>
                    <a:lumOff val="40000"/>
                  </a:schemeClr>
                </a:solidFill>
                <a:latin typeface="Arial" panose="020B0604020202020204" pitchFamily="34" charset="0"/>
                <a:cs typeface="Arial" panose="020B0604020202020204" pitchFamily="34" charset="0"/>
              </a:rPr>
              <a:t>: </a:t>
            </a:r>
          </a:p>
        </p:txBody>
      </p:sp>
      <p:sp>
        <p:nvSpPr>
          <p:cNvPr id="3" name="Объект 2"/>
          <p:cNvSpPr>
            <a:spLocks noGrp="1"/>
          </p:cNvSpPr>
          <p:nvPr>
            <p:ph idx="1"/>
          </p:nvPr>
        </p:nvSpPr>
        <p:spPr>
          <a:xfrm>
            <a:off x="457200" y="1600200"/>
            <a:ext cx="8507288" cy="5069160"/>
          </a:xfrm>
        </p:spPr>
        <p:txBody>
          <a:bodyPr>
            <a:normAutofit fontScale="85000" lnSpcReduction="10000"/>
          </a:bodyPr>
          <a:lstStyle/>
          <a:p>
            <a:r>
              <a:rPr lang="ru-RU" dirty="0" smtClean="0"/>
              <a:t>1</a:t>
            </a:r>
            <a:r>
              <a:rPr lang="ru-RU" dirty="0"/>
              <a:t>) дара </a:t>
            </a:r>
            <a:r>
              <a:rPr lang="ru-RU" dirty="0" err="1"/>
              <a:t>кәсіпкер</a:t>
            </a:r>
            <a:r>
              <a:rPr lang="ru-RU" dirty="0"/>
              <a:t> </a:t>
            </a:r>
            <a:r>
              <a:rPr lang="ru-RU" dirty="0" err="1"/>
              <a:t>сатып</a:t>
            </a:r>
            <a:r>
              <a:rPr lang="ru-RU" dirty="0"/>
              <a:t> </a:t>
            </a:r>
            <a:r>
              <a:rPr lang="ru-RU" dirty="0" err="1"/>
              <a:t>алушыға</a:t>
            </a:r>
            <a:r>
              <a:rPr lang="ru-RU" dirty="0"/>
              <a:t> </a:t>
            </a:r>
            <a:r>
              <a:rPr lang="ru-RU" dirty="0" err="1"/>
              <a:t>тауарға</a:t>
            </a:r>
            <a:r>
              <a:rPr lang="ru-RU" dirty="0"/>
              <a:t> </a:t>
            </a:r>
            <a:r>
              <a:rPr lang="ru-RU" dirty="0" err="1"/>
              <a:t>меншік</a:t>
            </a:r>
            <a:r>
              <a:rPr lang="ru-RU" dirty="0"/>
              <a:t> </a:t>
            </a:r>
            <a:r>
              <a:rPr lang="ru-RU" dirty="0" err="1"/>
              <a:t>құқығымен</a:t>
            </a:r>
            <a:r>
              <a:rPr lang="ru-RU" dirty="0"/>
              <a:t> </a:t>
            </a:r>
            <a:r>
              <a:rPr lang="ru-RU" dirty="0" err="1"/>
              <a:t>байланысты</a:t>
            </a:r>
            <a:r>
              <a:rPr lang="ru-RU" dirty="0"/>
              <a:t> </a:t>
            </a:r>
            <a:r>
              <a:rPr lang="ru-RU" dirty="0" err="1"/>
              <a:t>елеулі</a:t>
            </a:r>
            <a:r>
              <a:rPr lang="ru-RU" dirty="0"/>
              <a:t> </a:t>
            </a:r>
            <a:r>
              <a:rPr lang="ru-RU" dirty="0" err="1"/>
              <a:t>тәуекелдер</a:t>
            </a:r>
            <a:r>
              <a:rPr lang="ru-RU" dirty="0"/>
              <a:t> мен </a:t>
            </a:r>
            <a:r>
              <a:rPr lang="ru-RU" dirty="0" err="1"/>
              <a:t>сыйақылар</a:t>
            </a:r>
            <a:r>
              <a:rPr lang="ru-RU" dirty="0"/>
              <a:t> берсе; </a:t>
            </a:r>
            <a:endParaRPr lang="ru-RU" dirty="0" smtClean="0"/>
          </a:p>
          <a:p>
            <a:r>
              <a:rPr lang="ru-RU" dirty="0" smtClean="0"/>
              <a:t>2</a:t>
            </a:r>
            <a:r>
              <a:rPr lang="ru-RU" dirty="0"/>
              <a:t>) дара </a:t>
            </a:r>
            <a:r>
              <a:rPr lang="ru-RU" dirty="0" err="1"/>
              <a:t>кәсіпкер</a:t>
            </a:r>
            <a:r>
              <a:rPr lang="ru-RU" dirty="0"/>
              <a:t> </a:t>
            </a:r>
            <a:r>
              <a:rPr lang="ru-RU" dirty="0" err="1"/>
              <a:t>әдетте</a:t>
            </a:r>
            <a:r>
              <a:rPr lang="ru-RU" dirty="0"/>
              <a:t> </a:t>
            </a:r>
            <a:r>
              <a:rPr lang="ru-RU" dirty="0" err="1"/>
              <a:t>меншік</a:t>
            </a:r>
            <a:r>
              <a:rPr lang="ru-RU" dirty="0"/>
              <a:t> </a:t>
            </a:r>
            <a:r>
              <a:rPr lang="ru-RU" dirty="0" err="1"/>
              <a:t>құқығымен</a:t>
            </a:r>
            <a:r>
              <a:rPr lang="ru-RU" dirty="0"/>
              <a:t> </a:t>
            </a:r>
            <a:r>
              <a:rPr lang="ru-RU" dirty="0" err="1"/>
              <a:t>ұштасатын</a:t>
            </a:r>
            <a:r>
              <a:rPr lang="ru-RU" dirty="0"/>
              <a:t> </a:t>
            </a:r>
            <a:r>
              <a:rPr lang="ru-RU" dirty="0" err="1"/>
              <a:t>дәрежеде</a:t>
            </a:r>
            <a:r>
              <a:rPr lang="ru-RU" dirty="0"/>
              <a:t> </a:t>
            </a:r>
            <a:r>
              <a:rPr lang="ru-RU" dirty="0" err="1"/>
              <a:t>бұдан</a:t>
            </a:r>
            <a:r>
              <a:rPr lang="ru-RU" dirty="0"/>
              <a:t> </a:t>
            </a:r>
            <a:r>
              <a:rPr lang="ru-RU" dirty="0" err="1"/>
              <a:t>әрі</a:t>
            </a:r>
            <a:r>
              <a:rPr lang="ru-RU" dirty="0"/>
              <a:t> </a:t>
            </a:r>
            <a:r>
              <a:rPr lang="ru-RU" dirty="0" err="1"/>
              <a:t>басқаруға</a:t>
            </a:r>
            <a:r>
              <a:rPr lang="ru-RU" dirty="0"/>
              <a:t> </a:t>
            </a:r>
            <a:r>
              <a:rPr lang="ru-RU" dirty="0" err="1"/>
              <a:t>қатыспаса</a:t>
            </a:r>
            <a:r>
              <a:rPr lang="ru-RU" dirty="0"/>
              <a:t> </a:t>
            </a:r>
            <a:r>
              <a:rPr lang="ru-RU" dirty="0" err="1"/>
              <a:t>және</a:t>
            </a:r>
            <a:r>
              <a:rPr lang="ru-RU" dirty="0"/>
              <a:t> </a:t>
            </a:r>
            <a:r>
              <a:rPr lang="ru-RU" dirty="0" err="1"/>
              <a:t>сатылған</a:t>
            </a:r>
            <a:r>
              <a:rPr lang="ru-RU" dirty="0"/>
              <a:t> </a:t>
            </a:r>
            <a:r>
              <a:rPr lang="ru-RU" dirty="0" err="1"/>
              <a:t>тауарларды</a:t>
            </a:r>
            <a:r>
              <a:rPr lang="ru-RU" dirty="0"/>
              <a:t> </a:t>
            </a:r>
            <a:r>
              <a:rPr lang="ru-RU" dirty="0" err="1"/>
              <a:t>бақыламаса</a:t>
            </a:r>
            <a:r>
              <a:rPr lang="ru-RU" dirty="0"/>
              <a:t>; </a:t>
            </a:r>
            <a:endParaRPr lang="ru-RU" dirty="0" smtClean="0"/>
          </a:p>
          <a:p>
            <a:r>
              <a:rPr lang="ru-RU" dirty="0" smtClean="0"/>
              <a:t>3</a:t>
            </a:r>
            <a:r>
              <a:rPr lang="ru-RU" dirty="0"/>
              <a:t>) </a:t>
            </a:r>
            <a:r>
              <a:rPr lang="ru-RU" dirty="0" err="1"/>
              <a:t>кіріс</a:t>
            </a:r>
            <a:r>
              <a:rPr lang="ru-RU" dirty="0"/>
              <a:t> </a:t>
            </a:r>
            <a:r>
              <a:rPr lang="ru-RU" dirty="0" err="1"/>
              <a:t>сомасы</a:t>
            </a:r>
            <a:r>
              <a:rPr lang="ru-RU" dirty="0"/>
              <a:t> </a:t>
            </a:r>
            <a:r>
              <a:rPr lang="ru-RU" dirty="0" err="1"/>
              <a:t>сенімді</a:t>
            </a:r>
            <a:r>
              <a:rPr lang="ru-RU" dirty="0"/>
              <a:t> </a:t>
            </a:r>
            <a:r>
              <a:rPr lang="ru-RU" dirty="0" err="1"/>
              <a:t>түрде</a:t>
            </a:r>
            <a:r>
              <a:rPr lang="ru-RU" dirty="0"/>
              <a:t> </a:t>
            </a:r>
            <a:r>
              <a:rPr lang="ru-RU" dirty="0" err="1"/>
              <a:t>өлшенетін</a:t>
            </a:r>
            <a:r>
              <a:rPr lang="ru-RU" dirty="0"/>
              <a:t> </a:t>
            </a:r>
            <a:r>
              <a:rPr lang="ru-RU" dirty="0" err="1"/>
              <a:t>болса</a:t>
            </a:r>
            <a:r>
              <a:rPr lang="ru-RU" dirty="0"/>
              <a:t>; </a:t>
            </a:r>
            <a:endParaRPr lang="ru-RU" dirty="0" smtClean="0"/>
          </a:p>
          <a:p>
            <a:r>
              <a:rPr lang="ru-RU" dirty="0" smtClean="0"/>
              <a:t>4</a:t>
            </a:r>
            <a:r>
              <a:rPr lang="ru-RU" dirty="0"/>
              <a:t>) </a:t>
            </a:r>
            <a:r>
              <a:rPr lang="ru-RU" dirty="0" err="1"/>
              <a:t>операциямен</a:t>
            </a:r>
            <a:r>
              <a:rPr lang="ru-RU" dirty="0"/>
              <a:t> </a:t>
            </a:r>
            <a:r>
              <a:rPr lang="ru-RU" dirty="0" err="1"/>
              <a:t>байланысты</a:t>
            </a:r>
            <a:r>
              <a:rPr lang="ru-RU" dirty="0"/>
              <a:t> </a:t>
            </a:r>
            <a:r>
              <a:rPr lang="ru-RU" dirty="0" err="1"/>
              <a:t>экономикалық</a:t>
            </a:r>
            <a:r>
              <a:rPr lang="ru-RU" dirty="0"/>
              <a:t> </a:t>
            </a:r>
            <a:r>
              <a:rPr lang="ru-RU" dirty="0" err="1"/>
              <a:t>пайданың</a:t>
            </a:r>
            <a:r>
              <a:rPr lang="ru-RU" dirty="0"/>
              <a:t> дара </a:t>
            </a:r>
            <a:r>
              <a:rPr lang="ru-RU" dirty="0" err="1"/>
              <a:t>кәсіпкерге</a:t>
            </a:r>
            <a:r>
              <a:rPr lang="ru-RU" dirty="0"/>
              <a:t> </a:t>
            </a:r>
            <a:r>
              <a:rPr lang="ru-RU" dirty="0" err="1"/>
              <a:t>түсу</a:t>
            </a:r>
            <a:r>
              <a:rPr lang="ru-RU" dirty="0"/>
              <a:t> </a:t>
            </a:r>
            <a:r>
              <a:rPr lang="ru-RU" dirty="0" err="1"/>
              <a:t>ықтималдығы</a:t>
            </a:r>
            <a:r>
              <a:rPr lang="ru-RU" dirty="0"/>
              <a:t> </a:t>
            </a:r>
            <a:r>
              <a:rPr lang="ru-RU" dirty="0" err="1" smtClean="0"/>
              <a:t>болса</a:t>
            </a:r>
            <a:r>
              <a:rPr lang="ru-RU" dirty="0" smtClean="0"/>
              <a:t>;</a:t>
            </a:r>
          </a:p>
          <a:p>
            <a:r>
              <a:rPr lang="ru-RU" dirty="0" smtClean="0"/>
              <a:t>5</a:t>
            </a:r>
            <a:r>
              <a:rPr lang="ru-RU" dirty="0"/>
              <a:t>) </a:t>
            </a:r>
            <a:r>
              <a:rPr lang="ru-RU" dirty="0" err="1"/>
              <a:t>операциямен</a:t>
            </a:r>
            <a:r>
              <a:rPr lang="ru-RU" dirty="0"/>
              <a:t> </a:t>
            </a:r>
            <a:r>
              <a:rPr lang="ru-RU" dirty="0" err="1"/>
              <a:t>байланысты</a:t>
            </a:r>
            <a:r>
              <a:rPr lang="ru-RU" dirty="0"/>
              <a:t> </a:t>
            </a:r>
            <a:r>
              <a:rPr lang="ru-RU" dirty="0" err="1"/>
              <a:t>шеккен</a:t>
            </a:r>
            <a:r>
              <a:rPr lang="ru-RU" dirty="0"/>
              <a:t> </a:t>
            </a:r>
            <a:r>
              <a:rPr lang="ru-RU" dirty="0" err="1"/>
              <a:t>немесе</a:t>
            </a:r>
            <a:r>
              <a:rPr lang="ru-RU" dirty="0"/>
              <a:t> </a:t>
            </a:r>
            <a:r>
              <a:rPr lang="ru-RU" dirty="0" err="1"/>
              <a:t>күтілетін</a:t>
            </a:r>
            <a:r>
              <a:rPr lang="ru-RU" dirty="0"/>
              <a:t> </a:t>
            </a:r>
            <a:r>
              <a:rPr lang="ru-RU" dirty="0" err="1"/>
              <a:t>шығындар</a:t>
            </a:r>
            <a:r>
              <a:rPr lang="ru-RU" dirty="0"/>
              <a:t> </a:t>
            </a:r>
            <a:r>
              <a:rPr lang="ru-RU" dirty="0" err="1"/>
              <a:t>сенімді</a:t>
            </a:r>
            <a:r>
              <a:rPr lang="ru-RU" dirty="0"/>
              <a:t> </a:t>
            </a:r>
            <a:r>
              <a:rPr lang="ru-RU" dirty="0" err="1"/>
              <a:t>түрде</a:t>
            </a:r>
            <a:r>
              <a:rPr lang="ru-RU" dirty="0"/>
              <a:t> </a:t>
            </a:r>
            <a:r>
              <a:rPr lang="ru-RU" dirty="0" err="1"/>
              <a:t>өлшенетін</a:t>
            </a:r>
            <a:r>
              <a:rPr lang="ru-RU" dirty="0"/>
              <a:t> </a:t>
            </a:r>
            <a:r>
              <a:rPr lang="ru-RU" dirty="0" err="1"/>
              <a:t>болса</a:t>
            </a:r>
            <a:r>
              <a:rPr lang="ru-RU" dirty="0"/>
              <a:t>, </a:t>
            </a:r>
            <a:r>
              <a:rPr lang="ru-RU" dirty="0" err="1">
                <a:solidFill>
                  <a:schemeClr val="tx2">
                    <a:lumMod val="60000"/>
                    <a:lumOff val="40000"/>
                  </a:schemeClr>
                </a:solidFill>
              </a:rPr>
              <a:t>кіріс</a:t>
            </a:r>
            <a:r>
              <a:rPr lang="ru-RU" dirty="0">
                <a:solidFill>
                  <a:schemeClr val="tx2">
                    <a:lumMod val="60000"/>
                    <a:lumOff val="40000"/>
                  </a:schemeClr>
                </a:solidFill>
              </a:rPr>
              <a:t> </a:t>
            </a:r>
            <a:r>
              <a:rPr lang="ru-RU" dirty="0" err="1">
                <a:solidFill>
                  <a:schemeClr val="tx2">
                    <a:lumMod val="60000"/>
                    <a:lumOff val="40000"/>
                  </a:schemeClr>
                </a:solidFill>
              </a:rPr>
              <a:t>деп</a:t>
            </a:r>
            <a:r>
              <a:rPr lang="ru-RU" dirty="0">
                <a:solidFill>
                  <a:schemeClr val="tx2">
                    <a:lumMod val="60000"/>
                    <a:lumOff val="40000"/>
                  </a:schemeClr>
                </a:solidFill>
              </a:rPr>
              <a:t> </a:t>
            </a:r>
            <a:r>
              <a:rPr lang="ru-RU" dirty="0" err="1">
                <a:solidFill>
                  <a:schemeClr val="tx2">
                    <a:lumMod val="60000"/>
                    <a:lumOff val="40000"/>
                  </a:schemeClr>
                </a:solidFill>
              </a:rPr>
              <a:t>танылады</a:t>
            </a:r>
            <a:r>
              <a:rPr lang="ru-RU" dirty="0">
                <a:solidFill>
                  <a:schemeClr val="tx2">
                    <a:lumMod val="60000"/>
                    <a:lumOff val="40000"/>
                  </a:schemeClr>
                </a:solidFill>
              </a:rPr>
              <a:t>.</a:t>
            </a:r>
          </a:p>
        </p:txBody>
      </p:sp>
    </p:spTree>
    <p:extLst>
      <p:ext uri="{BB962C8B-B14F-4D97-AF65-F5344CB8AC3E}">
        <p14:creationId xmlns:p14="http://schemas.microsoft.com/office/powerpoint/2010/main" val="137736731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kk-KZ" dirty="0" smtClean="0"/>
              <a:t>Дәрістің жоспары</a:t>
            </a:r>
            <a:endParaRPr lang="ru-RU" dirty="0"/>
          </a:p>
        </p:txBody>
      </p:sp>
      <p:sp>
        <p:nvSpPr>
          <p:cNvPr id="3" name="Объект 2"/>
          <p:cNvSpPr>
            <a:spLocks noGrp="1"/>
          </p:cNvSpPr>
          <p:nvPr>
            <p:ph idx="1"/>
          </p:nvPr>
        </p:nvSpPr>
        <p:spPr/>
        <p:txBody>
          <a:bodyPr/>
          <a:lstStyle/>
          <a:p>
            <a:pPr marL="514350" indent="-514350">
              <a:buAutoNum type="arabicPeriod"/>
            </a:pPr>
            <a:r>
              <a:rPr lang="ru-RU" b="1" dirty="0" err="1">
                <a:solidFill>
                  <a:schemeClr val="tx1">
                    <a:lumMod val="95000"/>
                    <a:lumOff val="5000"/>
                  </a:schemeClr>
                </a:solidFill>
                <a:latin typeface="Arial" panose="020B0604020202020204" pitchFamily="34" charset="0"/>
                <a:cs typeface="Arial" panose="020B0604020202020204" pitchFamily="34" charset="0"/>
              </a:rPr>
              <a:t>Арнаулы</a:t>
            </a:r>
            <a:r>
              <a:rPr lang="ru-RU" b="1" dirty="0">
                <a:solidFill>
                  <a:schemeClr val="tx1">
                    <a:lumMod val="95000"/>
                    <a:lumOff val="5000"/>
                  </a:schemeClr>
                </a:solidFill>
                <a:latin typeface="Arial" panose="020B0604020202020204" pitchFamily="34" charset="0"/>
                <a:cs typeface="Arial" panose="020B0604020202020204" pitchFamily="34" charset="0"/>
              </a:rPr>
              <a:t> </a:t>
            </a:r>
            <a:r>
              <a:rPr lang="ru-RU" b="1" dirty="0" err="1">
                <a:solidFill>
                  <a:schemeClr val="tx1">
                    <a:lumMod val="95000"/>
                    <a:lumOff val="5000"/>
                  </a:schemeClr>
                </a:solidFill>
                <a:latin typeface="Arial" panose="020B0604020202020204" pitchFamily="34" charset="0"/>
                <a:cs typeface="Arial" panose="020B0604020202020204" pitchFamily="34" charset="0"/>
              </a:rPr>
              <a:t>салық</a:t>
            </a:r>
            <a:r>
              <a:rPr lang="ru-RU" b="1" dirty="0">
                <a:solidFill>
                  <a:schemeClr val="tx1">
                    <a:lumMod val="95000"/>
                    <a:lumOff val="5000"/>
                  </a:schemeClr>
                </a:solidFill>
                <a:latin typeface="Arial" panose="020B0604020202020204" pitchFamily="34" charset="0"/>
                <a:cs typeface="Arial" panose="020B0604020202020204" pitchFamily="34" charset="0"/>
              </a:rPr>
              <a:t> </a:t>
            </a:r>
            <a:r>
              <a:rPr lang="ru-RU" b="1" dirty="0" err="1">
                <a:solidFill>
                  <a:schemeClr val="tx1">
                    <a:lumMod val="95000"/>
                    <a:lumOff val="5000"/>
                  </a:schemeClr>
                </a:solidFill>
                <a:latin typeface="Arial" panose="020B0604020202020204" pitchFamily="34" charset="0"/>
                <a:cs typeface="Arial" panose="020B0604020202020204" pitchFamily="34" charset="0"/>
              </a:rPr>
              <a:t>режимдерінің</a:t>
            </a:r>
            <a:r>
              <a:rPr lang="ru-RU" b="1" dirty="0">
                <a:solidFill>
                  <a:schemeClr val="tx1">
                    <a:lumMod val="95000"/>
                    <a:lumOff val="5000"/>
                  </a:schemeClr>
                </a:solidFill>
                <a:latin typeface="Arial" panose="020B0604020202020204" pitchFamily="34" charset="0"/>
                <a:cs typeface="Arial" panose="020B0604020202020204" pitchFamily="34" charset="0"/>
              </a:rPr>
              <a:t> </a:t>
            </a:r>
            <a:r>
              <a:rPr lang="ru-RU" b="1" dirty="0" err="1">
                <a:solidFill>
                  <a:schemeClr val="tx1">
                    <a:lumMod val="95000"/>
                    <a:lumOff val="5000"/>
                  </a:schemeClr>
                </a:solidFill>
                <a:latin typeface="Arial" panose="020B0604020202020204" pitchFamily="34" charset="0"/>
                <a:cs typeface="Arial" panose="020B0604020202020204" pitchFamily="34" charset="0"/>
              </a:rPr>
              <a:t>түрлері</a:t>
            </a:r>
            <a:r>
              <a:rPr lang="ru-RU" b="1" dirty="0">
                <a:solidFill>
                  <a:schemeClr val="tx1">
                    <a:lumMod val="95000"/>
                    <a:lumOff val="5000"/>
                  </a:schemeClr>
                </a:solidFill>
                <a:latin typeface="Arial" panose="020B0604020202020204" pitchFamily="34" charset="0"/>
                <a:cs typeface="Arial" panose="020B0604020202020204" pitchFamily="34" charset="0"/>
              </a:rPr>
              <a:t>, </a:t>
            </a:r>
            <a:r>
              <a:rPr lang="ru-RU" b="1" dirty="0" err="1">
                <a:solidFill>
                  <a:schemeClr val="tx1">
                    <a:lumMod val="95000"/>
                    <a:lumOff val="5000"/>
                  </a:schemeClr>
                </a:solidFill>
                <a:latin typeface="Arial" panose="020B0604020202020204" pitchFamily="34" charset="0"/>
                <a:cs typeface="Arial" panose="020B0604020202020204" pitchFamily="34" charset="0"/>
              </a:rPr>
              <a:t>режимд</a:t>
            </a:r>
            <a:r>
              <a:rPr lang="kk-KZ" b="1" dirty="0">
                <a:solidFill>
                  <a:schemeClr val="tx1">
                    <a:lumMod val="95000"/>
                    <a:lumOff val="5000"/>
                  </a:schemeClr>
                </a:solidFill>
                <a:latin typeface="Arial" panose="020B0604020202020204" pitchFamily="34" charset="0"/>
                <a:cs typeface="Arial" panose="020B0604020202020204" pitchFamily="34" charset="0"/>
              </a:rPr>
              <a:t>і </a:t>
            </a:r>
            <a:r>
              <a:rPr lang="ru-RU" b="1" dirty="0" err="1">
                <a:solidFill>
                  <a:schemeClr val="tx1">
                    <a:lumMod val="95000"/>
                    <a:lumOff val="5000"/>
                  </a:schemeClr>
                </a:solidFill>
                <a:latin typeface="Arial" panose="020B0604020202020204" pitchFamily="34" charset="0"/>
                <a:cs typeface="Arial" panose="020B0604020202020204" pitchFamily="34" charset="0"/>
              </a:rPr>
              <a:t>таңдау</a:t>
            </a:r>
            <a:r>
              <a:rPr lang="ru-RU" b="1" dirty="0">
                <a:solidFill>
                  <a:schemeClr val="tx1">
                    <a:lumMod val="95000"/>
                    <a:lumOff val="5000"/>
                  </a:schemeClr>
                </a:solidFill>
                <a:latin typeface="Arial" panose="020B0604020202020204" pitchFamily="34" charset="0"/>
                <a:cs typeface="Arial" panose="020B0604020202020204" pitchFamily="34" charset="0"/>
              </a:rPr>
              <a:t> </a:t>
            </a:r>
            <a:r>
              <a:rPr lang="ru-RU" b="1" dirty="0" err="1">
                <a:solidFill>
                  <a:schemeClr val="tx1">
                    <a:lumMod val="95000"/>
                    <a:lumOff val="5000"/>
                  </a:schemeClr>
                </a:solidFill>
                <a:latin typeface="Arial" panose="020B0604020202020204" pitchFamily="34" charset="0"/>
                <a:cs typeface="Arial" panose="020B0604020202020204" pitchFamily="34" charset="0"/>
              </a:rPr>
              <a:t>және</a:t>
            </a:r>
            <a:r>
              <a:rPr lang="ru-RU" b="1" dirty="0">
                <a:solidFill>
                  <a:schemeClr val="tx1">
                    <a:lumMod val="95000"/>
                    <a:lumOff val="5000"/>
                  </a:schemeClr>
                </a:solidFill>
                <a:latin typeface="Arial" panose="020B0604020202020204" pitchFamily="34" charset="0"/>
                <a:cs typeface="Arial" panose="020B0604020202020204" pitchFamily="34" charset="0"/>
              </a:rPr>
              <a:t> оны </a:t>
            </a:r>
            <a:r>
              <a:rPr lang="ru-RU" b="1" dirty="0" err="1">
                <a:solidFill>
                  <a:schemeClr val="tx1">
                    <a:lumMod val="95000"/>
                    <a:lumOff val="5000"/>
                  </a:schemeClr>
                </a:solidFill>
                <a:latin typeface="Arial" panose="020B0604020202020204" pitchFamily="34" charset="0"/>
                <a:cs typeface="Arial" panose="020B0604020202020204" pitchFamily="34" charset="0"/>
              </a:rPr>
              <a:t>қолдануды</a:t>
            </a:r>
            <a:r>
              <a:rPr lang="ru-RU" b="1" dirty="0">
                <a:solidFill>
                  <a:schemeClr val="tx1">
                    <a:lumMod val="95000"/>
                    <a:lumOff val="5000"/>
                  </a:schemeClr>
                </a:solidFill>
                <a:latin typeface="Arial" panose="020B0604020202020204" pitchFamily="34" charset="0"/>
                <a:cs typeface="Arial" panose="020B0604020202020204" pitchFamily="34" charset="0"/>
              </a:rPr>
              <a:t> </a:t>
            </a:r>
            <a:r>
              <a:rPr lang="ru-RU" b="1" dirty="0" err="1">
                <a:solidFill>
                  <a:schemeClr val="tx1">
                    <a:lumMod val="95000"/>
                    <a:lumOff val="5000"/>
                  </a:schemeClr>
                </a:solidFill>
                <a:latin typeface="Arial" panose="020B0604020202020204" pitchFamily="34" charset="0"/>
                <a:cs typeface="Arial" panose="020B0604020202020204" pitchFamily="34" charset="0"/>
              </a:rPr>
              <a:t>тоқтату</a:t>
            </a:r>
            <a:r>
              <a:rPr lang="ru-RU" b="1" dirty="0">
                <a:solidFill>
                  <a:schemeClr val="tx1">
                    <a:lumMod val="95000"/>
                    <a:lumOff val="5000"/>
                  </a:schemeClr>
                </a:solidFill>
                <a:latin typeface="Arial" panose="020B0604020202020204" pitchFamily="34" charset="0"/>
                <a:cs typeface="Arial" panose="020B0604020202020204" pitchFamily="34" charset="0"/>
              </a:rPr>
              <a:t> </a:t>
            </a:r>
            <a:r>
              <a:rPr lang="ru-RU" b="1" dirty="0" err="1">
                <a:solidFill>
                  <a:schemeClr val="tx1">
                    <a:lumMod val="95000"/>
                    <a:lumOff val="5000"/>
                  </a:schemeClr>
                </a:solidFill>
                <a:latin typeface="Arial" panose="020B0604020202020204" pitchFamily="34" charset="0"/>
                <a:cs typeface="Arial" panose="020B0604020202020204" pitchFamily="34" charset="0"/>
              </a:rPr>
              <a:t>тәртібі</a:t>
            </a:r>
            <a:r>
              <a:rPr lang="ru-RU" b="1" dirty="0">
                <a:solidFill>
                  <a:schemeClr val="tx1">
                    <a:lumMod val="95000"/>
                    <a:lumOff val="5000"/>
                  </a:schemeClr>
                </a:solidFill>
                <a:latin typeface="Arial" panose="020B0604020202020204" pitchFamily="34" charset="0"/>
                <a:cs typeface="Arial" panose="020B0604020202020204" pitchFamily="34" charset="0"/>
              </a:rPr>
              <a:t> </a:t>
            </a:r>
          </a:p>
          <a:p>
            <a:pPr marL="514350" indent="-514350">
              <a:buAutoNum type="arabicPeriod"/>
            </a:pPr>
            <a:r>
              <a:rPr lang="ru-RU" b="1" dirty="0">
                <a:solidFill>
                  <a:schemeClr val="tx1">
                    <a:lumMod val="95000"/>
                    <a:lumOff val="5000"/>
                  </a:schemeClr>
                </a:solidFill>
              </a:rPr>
              <a:t>ШАҒЫН БИЗНЕС СУБЪЕКТІЛЕРІ ҮШІН АРНАУЛЫ САЛЫҚ РЕЖИМДЕРІ БОЙЫНША ЖАЛПЫ ЕРЕЖЕЛЕР</a:t>
            </a:r>
          </a:p>
          <a:p>
            <a:pPr marL="514350" indent="-514350">
              <a:buAutoNum type="arabicPeriod"/>
            </a:pPr>
            <a:r>
              <a:rPr lang="ru-RU" b="1" dirty="0" err="1">
                <a:solidFill>
                  <a:schemeClr val="tx1">
                    <a:lumMod val="95000"/>
                    <a:lumOff val="5000"/>
                  </a:schemeClr>
                </a:solidFill>
              </a:rPr>
              <a:t>Арнаулы</a:t>
            </a:r>
            <a:r>
              <a:rPr lang="ru-RU" b="1" dirty="0">
                <a:solidFill>
                  <a:schemeClr val="tx1">
                    <a:lumMod val="95000"/>
                    <a:lumOff val="5000"/>
                  </a:schemeClr>
                </a:solidFill>
              </a:rPr>
              <a:t> </a:t>
            </a:r>
            <a:r>
              <a:rPr lang="ru-RU" b="1" dirty="0" err="1">
                <a:solidFill>
                  <a:schemeClr val="tx1">
                    <a:lumMod val="95000"/>
                    <a:lumOff val="5000"/>
                  </a:schemeClr>
                </a:solidFill>
              </a:rPr>
              <a:t>салық</a:t>
            </a:r>
            <a:r>
              <a:rPr lang="ru-RU" b="1" dirty="0">
                <a:solidFill>
                  <a:schemeClr val="tx1">
                    <a:lumMod val="95000"/>
                    <a:lumOff val="5000"/>
                  </a:schemeClr>
                </a:solidFill>
              </a:rPr>
              <a:t> режим</a:t>
            </a:r>
            <a:r>
              <a:rPr lang="en-US" b="1" dirty="0" err="1">
                <a:solidFill>
                  <a:schemeClr val="tx1">
                    <a:lumMod val="95000"/>
                    <a:lumOff val="5000"/>
                  </a:schemeClr>
                </a:solidFill>
              </a:rPr>
              <a:t>i</a:t>
            </a:r>
            <a:r>
              <a:rPr lang="ru-RU" b="1" dirty="0">
                <a:solidFill>
                  <a:schemeClr val="tx1">
                    <a:lumMod val="95000"/>
                    <a:lumOff val="5000"/>
                  </a:schemeClr>
                </a:solidFill>
              </a:rPr>
              <a:t>н </a:t>
            </a:r>
            <a:r>
              <a:rPr lang="ru-RU" b="1" dirty="0" err="1">
                <a:solidFill>
                  <a:schemeClr val="tx1">
                    <a:lumMod val="95000"/>
                    <a:lumOff val="5000"/>
                  </a:schemeClr>
                </a:solidFill>
              </a:rPr>
              <a:t>қолданудың</a:t>
            </a:r>
            <a:r>
              <a:rPr lang="ru-RU" b="1" dirty="0">
                <a:solidFill>
                  <a:schemeClr val="tx1">
                    <a:lumMod val="95000"/>
                    <a:lumOff val="5000"/>
                  </a:schemeClr>
                </a:solidFill>
              </a:rPr>
              <a:t> </a:t>
            </a:r>
            <a:r>
              <a:rPr lang="ru-RU" b="1" dirty="0" err="1">
                <a:solidFill>
                  <a:schemeClr val="tx1">
                    <a:lumMod val="95000"/>
                    <a:lumOff val="5000"/>
                  </a:schemeClr>
                </a:solidFill>
              </a:rPr>
              <a:t>шарттары</a:t>
            </a:r>
            <a:endParaRPr lang="ru-RU" b="1" dirty="0">
              <a:latin typeface="Arial" panose="020B0604020202020204" pitchFamily="34" charset="0"/>
              <a:cs typeface="Arial" panose="020B0604020202020204" pitchFamily="34" charset="0"/>
            </a:endParaRPr>
          </a:p>
          <a:p>
            <a:endParaRPr lang="ru-RU" dirty="0"/>
          </a:p>
        </p:txBody>
      </p:sp>
    </p:spTree>
    <p:extLst>
      <p:ext uri="{BB962C8B-B14F-4D97-AF65-F5344CB8AC3E}">
        <p14:creationId xmlns:p14="http://schemas.microsoft.com/office/powerpoint/2010/main" val="244850856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normAutofit fontScale="92500" lnSpcReduction="20000"/>
          </a:bodyPr>
          <a:lstStyle/>
          <a:p>
            <a:r>
              <a:rPr lang="ru-RU" dirty="0" err="1"/>
              <a:t>Жұмыстарды</a:t>
            </a:r>
            <a:r>
              <a:rPr lang="ru-RU" dirty="0"/>
              <a:t> </a:t>
            </a:r>
            <a:r>
              <a:rPr lang="ru-RU" dirty="0" err="1"/>
              <a:t>орындаудан</a:t>
            </a:r>
            <a:r>
              <a:rPr lang="ru-RU" dirty="0"/>
              <a:t>, </a:t>
            </a:r>
            <a:r>
              <a:rPr lang="ru-RU" dirty="0" err="1"/>
              <a:t>қызметтер</a:t>
            </a:r>
            <a:r>
              <a:rPr lang="ru-RU" dirty="0"/>
              <a:t> </a:t>
            </a:r>
            <a:r>
              <a:rPr lang="ru-RU" dirty="0" err="1"/>
              <a:t>көрсетуден</a:t>
            </a:r>
            <a:r>
              <a:rPr lang="ru-RU" dirty="0"/>
              <a:t> </a:t>
            </a:r>
            <a:r>
              <a:rPr lang="ru-RU" dirty="0" err="1"/>
              <a:t>түсетін</a:t>
            </a:r>
            <a:r>
              <a:rPr lang="ru-RU" dirty="0"/>
              <a:t> </a:t>
            </a:r>
            <a:r>
              <a:rPr lang="ru-RU" dirty="0" err="1"/>
              <a:t>кіріс</a:t>
            </a:r>
            <a:r>
              <a:rPr lang="ru-RU" dirty="0"/>
              <a:t> </a:t>
            </a:r>
            <a:r>
              <a:rPr lang="ru-RU" dirty="0" err="1"/>
              <a:t>орындалған</a:t>
            </a:r>
            <a:r>
              <a:rPr lang="ru-RU" dirty="0"/>
              <a:t> </a:t>
            </a:r>
            <a:r>
              <a:rPr lang="ru-RU" dirty="0" err="1"/>
              <a:t>жұмыстар</a:t>
            </a:r>
            <a:r>
              <a:rPr lang="ru-RU" dirty="0"/>
              <a:t>, </a:t>
            </a:r>
            <a:r>
              <a:rPr lang="ru-RU" dirty="0" err="1"/>
              <a:t>көрсетілген</a:t>
            </a:r>
            <a:r>
              <a:rPr lang="ru-RU" dirty="0"/>
              <a:t> </a:t>
            </a:r>
            <a:r>
              <a:rPr lang="ru-RU" dirty="0" err="1"/>
              <a:t>қызметтер</a:t>
            </a:r>
            <a:r>
              <a:rPr lang="ru-RU" dirty="0"/>
              <a:t> </a:t>
            </a:r>
            <a:r>
              <a:rPr lang="ru-RU" dirty="0" err="1"/>
              <a:t>актісінің</a:t>
            </a:r>
            <a:r>
              <a:rPr lang="ru-RU" dirty="0"/>
              <a:t> </a:t>
            </a:r>
            <a:r>
              <a:rPr lang="ru-RU" dirty="0" err="1"/>
              <a:t>немесе</a:t>
            </a:r>
            <a:r>
              <a:rPr lang="ru-RU" dirty="0"/>
              <a:t> </a:t>
            </a:r>
            <a:r>
              <a:rPr lang="ru-RU" dirty="0" err="1"/>
              <a:t>жұмыстардың</a:t>
            </a:r>
            <a:r>
              <a:rPr lang="ru-RU" dirty="0"/>
              <a:t> </a:t>
            </a:r>
            <a:r>
              <a:rPr lang="ru-RU" dirty="0" err="1"/>
              <a:t>орындалу</a:t>
            </a:r>
            <a:r>
              <a:rPr lang="ru-RU" dirty="0"/>
              <a:t>, </a:t>
            </a:r>
            <a:r>
              <a:rPr lang="ru-RU" dirty="0" err="1"/>
              <a:t>қызметтердің</a:t>
            </a:r>
            <a:r>
              <a:rPr lang="ru-RU" dirty="0"/>
              <a:t> </a:t>
            </a:r>
            <a:r>
              <a:rPr lang="ru-RU" dirty="0" err="1"/>
              <a:t>көрсетілу</a:t>
            </a:r>
            <a:r>
              <a:rPr lang="ru-RU" dirty="0"/>
              <a:t> </a:t>
            </a:r>
            <a:r>
              <a:rPr lang="ru-RU" dirty="0" err="1"/>
              <a:t>фактісін</a:t>
            </a:r>
            <a:r>
              <a:rPr lang="ru-RU" dirty="0"/>
              <a:t> </a:t>
            </a:r>
            <a:r>
              <a:rPr lang="ru-RU" dirty="0" err="1"/>
              <a:t>растайтын</a:t>
            </a:r>
            <a:r>
              <a:rPr lang="ru-RU" dirty="0"/>
              <a:t> </a:t>
            </a:r>
            <a:r>
              <a:rPr lang="ru-RU" dirty="0" err="1"/>
              <a:t>өзге</a:t>
            </a:r>
            <a:r>
              <a:rPr lang="ru-RU" dirty="0"/>
              <a:t> де </a:t>
            </a:r>
            <a:r>
              <a:rPr lang="ru-RU" dirty="0" err="1"/>
              <a:t>құжат</a:t>
            </a:r>
            <a:r>
              <a:rPr lang="ru-RU" dirty="0"/>
              <a:t> </a:t>
            </a:r>
            <a:r>
              <a:rPr lang="ru-RU" dirty="0" err="1"/>
              <a:t>негізінде</a:t>
            </a:r>
            <a:r>
              <a:rPr lang="ru-RU" dirty="0"/>
              <a:t> </a:t>
            </a:r>
            <a:r>
              <a:rPr lang="ru-RU" dirty="0" err="1"/>
              <a:t>танылады</a:t>
            </a:r>
            <a:r>
              <a:rPr lang="ru-RU" dirty="0"/>
              <a:t>. </a:t>
            </a:r>
            <a:r>
              <a:rPr lang="ru-RU" dirty="0" err="1"/>
              <a:t>Жұмыстарды</a:t>
            </a:r>
            <a:r>
              <a:rPr lang="ru-RU" dirty="0"/>
              <a:t> </a:t>
            </a:r>
            <a:r>
              <a:rPr lang="ru-RU" dirty="0" err="1"/>
              <a:t>орындаудан</a:t>
            </a:r>
            <a:r>
              <a:rPr lang="ru-RU" dirty="0"/>
              <a:t>, </a:t>
            </a:r>
            <a:r>
              <a:rPr lang="ru-RU" dirty="0" err="1"/>
              <a:t>қызметтер</a:t>
            </a:r>
            <a:r>
              <a:rPr lang="ru-RU" dirty="0"/>
              <a:t> </a:t>
            </a:r>
            <a:r>
              <a:rPr lang="ru-RU" dirty="0" err="1"/>
              <a:t>көрсетуден</a:t>
            </a:r>
            <a:r>
              <a:rPr lang="ru-RU" dirty="0"/>
              <a:t> </a:t>
            </a:r>
            <a:r>
              <a:rPr lang="ru-RU" dirty="0" err="1"/>
              <a:t>түскен</a:t>
            </a:r>
            <a:r>
              <a:rPr lang="ru-RU" dirty="0"/>
              <a:t> </a:t>
            </a:r>
            <a:r>
              <a:rPr lang="ru-RU" dirty="0" err="1"/>
              <a:t>табыс</a:t>
            </a:r>
            <a:r>
              <a:rPr lang="ru-RU" dirty="0"/>
              <a:t> </a:t>
            </a:r>
            <a:r>
              <a:rPr lang="ru-RU" dirty="0" err="1"/>
              <a:t>орындалған</a:t>
            </a:r>
            <a:r>
              <a:rPr lang="ru-RU" dirty="0"/>
              <a:t> </a:t>
            </a:r>
            <a:r>
              <a:rPr lang="ru-RU" dirty="0" err="1"/>
              <a:t>жұмыстар</a:t>
            </a:r>
            <a:r>
              <a:rPr lang="ru-RU" dirty="0"/>
              <a:t>, </a:t>
            </a:r>
            <a:r>
              <a:rPr lang="ru-RU" dirty="0" err="1"/>
              <a:t>көрсетілген</a:t>
            </a:r>
            <a:r>
              <a:rPr lang="ru-RU" dirty="0"/>
              <a:t> </a:t>
            </a:r>
            <a:r>
              <a:rPr lang="ru-RU" dirty="0" err="1"/>
              <a:t>қызметтер</a:t>
            </a:r>
            <a:r>
              <a:rPr lang="ru-RU" dirty="0"/>
              <a:t> </a:t>
            </a:r>
            <a:r>
              <a:rPr lang="ru-RU" dirty="0" err="1"/>
              <a:t>актісіне</a:t>
            </a:r>
            <a:r>
              <a:rPr lang="ru-RU" dirty="0"/>
              <a:t> </a:t>
            </a:r>
            <a:r>
              <a:rPr lang="ru-RU" dirty="0" err="1"/>
              <a:t>немесе</a:t>
            </a:r>
            <a:r>
              <a:rPr lang="ru-RU" dirty="0"/>
              <a:t> </a:t>
            </a:r>
            <a:r>
              <a:rPr lang="ru-RU" dirty="0" err="1"/>
              <a:t>жұмыстардың</a:t>
            </a:r>
            <a:r>
              <a:rPr lang="ru-RU" dirty="0"/>
              <a:t> </a:t>
            </a:r>
            <a:r>
              <a:rPr lang="ru-RU" dirty="0" err="1"/>
              <a:t>орындалу</a:t>
            </a:r>
            <a:r>
              <a:rPr lang="ru-RU" dirty="0"/>
              <a:t>, </a:t>
            </a:r>
            <a:r>
              <a:rPr lang="ru-RU" dirty="0" err="1"/>
              <a:t>қызметтердің</a:t>
            </a:r>
            <a:r>
              <a:rPr lang="ru-RU" dirty="0"/>
              <a:t> </a:t>
            </a:r>
            <a:r>
              <a:rPr lang="ru-RU" dirty="0" err="1"/>
              <a:t>көрсетілу</a:t>
            </a:r>
            <a:r>
              <a:rPr lang="ru-RU" dirty="0"/>
              <a:t> </a:t>
            </a:r>
            <a:r>
              <a:rPr lang="ru-RU" dirty="0" err="1"/>
              <a:t>фактісін</a:t>
            </a:r>
            <a:r>
              <a:rPr lang="ru-RU" dirty="0"/>
              <a:t> </a:t>
            </a:r>
            <a:r>
              <a:rPr lang="ru-RU" dirty="0" err="1"/>
              <a:t>растайтын</a:t>
            </a:r>
            <a:r>
              <a:rPr lang="ru-RU" dirty="0"/>
              <a:t> </a:t>
            </a:r>
            <a:r>
              <a:rPr lang="ru-RU" dirty="0" err="1"/>
              <a:t>өзге</a:t>
            </a:r>
            <a:r>
              <a:rPr lang="ru-RU" dirty="0"/>
              <a:t> де </a:t>
            </a:r>
            <a:r>
              <a:rPr lang="ru-RU" dirty="0" err="1"/>
              <a:t>құжатқа</a:t>
            </a:r>
            <a:r>
              <a:rPr lang="ru-RU" dirty="0"/>
              <a:t> </a:t>
            </a:r>
            <a:r>
              <a:rPr lang="ru-RU" dirty="0" err="1"/>
              <a:t>қол</a:t>
            </a:r>
            <a:r>
              <a:rPr lang="ru-RU" dirty="0"/>
              <a:t> </a:t>
            </a:r>
            <a:r>
              <a:rPr lang="ru-RU" dirty="0" err="1"/>
              <a:t>қойылған</a:t>
            </a:r>
            <a:r>
              <a:rPr lang="ru-RU" dirty="0"/>
              <a:t> </a:t>
            </a:r>
            <a:r>
              <a:rPr lang="ru-RU" dirty="0" err="1"/>
              <a:t>кезеңде</a:t>
            </a:r>
            <a:r>
              <a:rPr lang="ru-RU" dirty="0"/>
              <a:t> </a:t>
            </a:r>
            <a:r>
              <a:rPr lang="ru-RU" dirty="0" err="1"/>
              <a:t>танылады</a:t>
            </a:r>
            <a:r>
              <a:rPr lang="ru-RU" dirty="0"/>
              <a:t>.</a:t>
            </a:r>
          </a:p>
        </p:txBody>
      </p:sp>
    </p:spTree>
    <p:extLst>
      <p:ext uri="{BB962C8B-B14F-4D97-AF65-F5344CB8AC3E}">
        <p14:creationId xmlns:p14="http://schemas.microsoft.com/office/powerpoint/2010/main" val="22197961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634082"/>
          </a:xfrm>
        </p:spPr>
        <p:txBody>
          <a:bodyPr>
            <a:normAutofit fontScale="90000"/>
          </a:bodyPr>
          <a:lstStyle/>
          <a:p>
            <a:r>
              <a:rPr lang="ru-RU" dirty="0">
                <a:solidFill>
                  <a:schemeClr val="tx2">
                    <a:lumMod val="60000"/>
                    <a:lumOff val="40000"/>
                  </a:schemeClr>
                </a:solidFill>
              </a:rPr>
              <a:t>683-бап. </a:t>
            </a:r>
            <a:r>
              <a:rPr lang="ru-RU" dirty="0" err="1">
                <a:solidFill>
                  <a:schemeClr val="tx2">
                    <a:lumMod val="60000"/>
                    <a:lumOff val="40000"/>
                  </a:schemeClr>
                </a:solidFill>
              </a:rPr>
              <a:t>Арнаулы</a:t>
            </a:r>
            <a:r>
              <a:rPr lang="ru-RU" dirty="0">
                <a:solidFill>
                  <a:schemeClr val="tx2">
                    <a:lumMod val="60000"/>
                    <a:lumOff val="40000"/>
                  </a:schemeClr>
                </a:solidFill>
              </a:rPr>
              <a:t> </a:t>
            </a:r>
            <a:r>
              <a:rPr lang="ru-RU" dirty="0" err="1">
                <a:solidFill>
                  <a:schemeClr val="tx2">
                    <a:lumMod val="60000"/>
                    <a:lumOff val="40000"/>
                  </a:schemeClr>
                </a:solidFill>
              </a:rPr>
              <a:t>салық</a:t>
            </a:r>
            <a:r>
              <a:rPr lang="ru-RU" dirty="0">
                <a:solidFill>
                  <a:schemeClr val="tx2">
                    <a:lumMod val="60000"/>
                    <a:lumOff val="40000"/>
                  </a:schemeClr>
                </a:solidFill>
              </a:rPr>
              <a:t> режим</a:t>
            </a:r>
            <a:r>
              <a:rPr lang="en-US" dirty="0" err="1">
                <a:solidFill>
                  <a:schemeClr val="tx2">
                    <a:lumMod val="60000"/>
                    <a:lumOff val="40000"/>
                  </a:schemeClr>
                </a:solidFill>
              </a:rPr>
              <a:t>i</a:t>
            </a:r>
            <a:r>
              <a:rPr lang="ru-RU" dirty="0">
                <a:solidFill>
                  <a:schemeClr val="tx2">
                    <a:lumMod val="60000"/>
                    <a:lumOff val="40000"/>
                  </a:schemeClr>
                </a:solidFill>
              </a:rPr>
              <a:t>н </a:t>
            </a:r>
            <a:r>
              <a:rPr lang="ru-RU" dirty="0" err="1">
                <a:solidFill>
                  <a:schemeClr val="tx2">
                    <a:lumMod val="60000"/>
                    <a:lumOff val="40000"/>
                  </a:schemeClr>
                </a:solidFill>
              </a:rPr>
              <a:t>қолданудың</a:t>
            </a:r>
            <a:r>
              <a:rPr lang="ru-RU" dirty="0">
                <a:solidFill>
                  <a:schemeClr val="tx2">
                    <a:lumMod val="60000"/>
                    <a:lumOff val="40000"/>
                  </a:schemeClr>
                </a:solidFill>
              </a:rPr>
              <a:t> </a:t>
            </a:r>
            <a:r>
              <a:rPr lang="ru-RU" dirty="0" err="1">
                <a:solidFill>
                  <a:schemeClr val="tx2">
                    <a:lumMod val="60000"/>
                    <a:lumOff val="40000"/>
                  </a:schemeClr>
                </a:solidFill>
              </a:rPr>
              <a:t>шарттары</a:t>
            </a:r>
            <a:endParaRPr lang="ru-RU" dirty="0">
              <a:solidFill>
                <a:schemeClr val="tx2">
                  <a:lumMod val="60000"/>
                  <a:lumOff val="40000"/>
                </a:schemeClr>
              </a:solidFill>
            </a:endParaRPr>
          </a:p>
        </p:txBody>
      </p:sp>
      <p:sp>
        <p:nvSpPr>
          <p:cNvPr id="3" name="Объект 2"/>
          <p:cNvSpPr>
            <a:spLocks noGrp="1"/>
          </p:cNvSpPr>
          <p:nvPr>
            <p:ph idx="1"/>
          </p:nvPr>
        </p:nvSpPr>
        <p:spPr/>
        <p:txBody>
          <a:bodyPr/>
          <a:lstStyle/>
          <a:p>
            <a:r>
              <a:rPr lang="ru-RU" dirty="0" err="1" smtClean="0"/>
              <a:t>Шағын</a:t>
            </a:r>
            <a:r>
              <a:rPr lang="ru-RU" dirty="0" smtClean="0"/>
              <a:t> </a:t>
            </a:r>
            <a:r>
              <a:rPr lang="ru-RU" dirty="0"/>
              <a:t>бизнес субъект</a:t>
            </a:r>
            <a:r>
              <a:rPr lang="en-US" dirty="0" err="1"/>
              <a:t>i</a:t>
            </a:r>
            <a:r>
              <a:rPr lang="ru-RU" dirty="0" err="1"/>
              <a:t>лер</a:t>
            </a:r>
            <a:r>
              <a:rPr lang="en-US" dirty="0" err="1"/>
              <a:t>i</a:t>
            </a:r>
            <a:r>
              <a:rPr lang="ru-RU" dirty="0"/>
              <a:t>не </a:t>
            </a:r>
            <a:r>
              <a:rPr lang="ru-RU" dirty="0" err="1"/>
              <a:t>арналған</a:t>
            </a:r>
            <a:r>
              <a:rPr lang="ru-RU" dirty="0"/>
              <a:t> </a:t>
            </a:r>
            <a:r>
              <a:rPr lang="ru-RU" dirty="0" err="1"/>
              <a:t>арнаулы</a:t>
            </a:r>
            <a:r>
              <a:rPr lang="ru-RU" dirty="0"/>
              <a:t> </a:t>
            </a:r>
            <a:r>
              <a:rPr lang="ru-RU" dirty="0" err="1"/>
              <a:t>салық</a:t>
            </a:r>
            <a:r>
              <a:rPr lang="ru-RU" dirty="0"/>
              <a:t> режим</a:t>
            </a:r>
            <a:r>
              <a:rPr lang="en-US" dirty="0" err="1"/>
              <a:t>i</a:t>
            </a:r>
            <a:r>
              <a:rPr lang="ru-RU" dirty="0"/>
              <a:t>н </a:t>
            </a:r>
            <a:r>
              <a:rPr lang="ru-RU" dirty="0" err="1"/>
              <a:t>қолданатын</a:t>
            </a:r>
            <a:r>
              <a:rPr lang="ru-RU" dirty="0"/>
              <a:t> дара </a:t>
            </a:r>
            <a:r>
              <a:rPr lang="ru-RU" dirty="0" err="1"/>
              <a:t>кәс</a:t>
            </a:r>
            <a:r>
              <a:rPr lang="en-US" dirty="0" err="1"/>
              <a:t>i</a:t>
            </a:r>
            <a:r>
              <a:rPr lang="ru-RU" dirty="0" err="1"/>
              <a:t>пкерлер</a:t>
            </a:r>
            <a:r>
              <a:rPr lang="ru-RU" dirty="0"/>
              <a:t> мен </a:t>
            </a:r>
            <a:r>
              <a:rPr lang="ru-RU" dirty="0" err="1"/>
              <a:t>Қазақстан</a:t>
            </a:r>
            <a:r>
              <a:rPr lang="ru-RU" dirty="0"/>
              <a:t> </a:t>
            </a:r>
            <a:r>
              <a:rPr lang="ru-RU" dirty="0" err="1"/>
              <a:t>Республикасының</a:t>
            </a:r>
            <a:r>
              <a:rPr lang="ru-RU" dirty="0"/>
              <a:t> </a:t>
            </a:r>
            <a:r>
              <a:rPr lang="ru-RU" u="sng" dirty="0" smtClean="0"/>
              <a:t>резидент </a:t>
            </a:r>
            <a:r>
              <a:rPr lang="ru-RU" u="sng" dirty="0" err="1" smtClean="0"/>
              <a:t>заңды</a:t>
            </a:r>
            <a:r>
              <a:rPr lang="ru-RU" u="sng" dirty="0" smtClean="0"/>
              <a:t> </a:t>
            </a:r>
            <a:r>
              <a:rPr lang="ru-RU" u="sng" dirty="0" err="1"/>
              <a:t>тұлғалары</a:t>
            </a:r>
            <a:r>
              <a:rPr lang="ru-RU" u="sng" dirty="0"/>
              <a:t> </a:t>
            </a:r>
            <a:r>
              <a:rPr lang="ru-RU" u="sng" dirty="0" err="1"/>
              <a:t>шағын</a:t>
            </a:r>
            <a:r>
              <a:rPr lang="ru-RU" u="sng" dirty="0"/>
              <a:t> бизнес субъект</a:t>
            </a:r>
            <a:r>
              <a:rPr lang="en-US" u="sng" dirty="0" err="1"/>
              <a:t>i</a:t>
            </a:r>
            <a:r>
              <a:rPr lang="ru-RU" u="sng" dirty="0" err="1"/>
              <a:t>лер</a:t>
            </a:r>
            <a:r>
              <a:rPr lang="en-US" u="sng" dirty="0" err="1"/>
              <a:t>i</a:t>
            </a:r>
            <a:r>
              <a:rPr lang="en-US" u="sng" dirty="0"/>
              <a:t> </a:t>
            </a:r>
            <a:r>
              <a:rPr lang="ru-RU" dirty="0" err="1"/>
              <a:t>деп</a:t>
            </a:r>
            <a:r>
              <a:rPr lang="ru-RU" dirty="0"/>
              <a:t> </a:t>
            </a:r>
            <a:r>
              <a:rPr lang="ru-RU" dirty="0" err="1"/>
              <a:t>танылады</a:t>
            </a:r>
            <a:r>
              <a:rPr lang="ru-RU" dirty="0"/>
              <a:t>.</a:t>
            </a:r>
          </a:p>
        </p:txBody>
      </p:sp>
    </p:spTree>
    <p:extLst>
      <p:ext uri="{BB962C8B-B14F-4D97-AF65-F5344CB8AC3E}">
        <p14:creationId xmlns:p14="http://schemas.microsoft.com/office/powerpoint/2010/main" val="227253681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2146250"/>
          </a:xfrm>
        </p:spPr>
        <p:txBody>
          <a:bodyPr>
            <a:normAutofit/>
          </a:bodyPr>
          <a:lstStyle/>
          <a:p>
            <a:r>
              <a:rPr lang="ru-RU" sz="2800" dirty="0" err="1">
                <a:solidFill>
                  <a:schemeClr val="tx2">
                    <a:lumMod val="60000"/>
                    <a:lumOff val="40000"/>
                  </a:schemeClr>
                </a:solidFill>
                <a:latin typeface="Arial" panose="020B0604020202020204" pitchFamily="34" charset="0"/>
                <a:cs typeface="Arial" panose="020B0604020202020204" pitchFamily="34" charset="0"/>
              </a:rPr>
              <a:t>Шағын</a:t>
            </a:r>
            <a:r>
              <a:rPr lang="ru-RU" sz="2800" dirty="0">
                <a:solidFill>
                  <a:schemeClr val="tx2">
                    <a:lumMod val="60000"/>
                    <a:lumOff val="40000"/>
                  </a:schemeClr>
                </a:solidFill>
                <a:latin typeface="Arial" panose="020B0604020202020204" pitchFamily="34" charset="0"/>
                <a:cs typeface="Arial" panose="020B0604020202020204" pitchFamily="34" charset="0"/>
              </a:rPr>
              <a:t> бизнес </a:t>
            </a:r>
            <a:r>
              <a:rPr lang="ru-RU" sz="2800" dirty="0" err="1">
                <a:solidFill>
                  <a:schemeClr val="tx2">
                    <a:lumMod val="60000"/>
                    <a:lumOff val="40000"/>
                  </a:schemeClr>
                </a:solidFill>
                <a:latin typeface="Arial" panose="020B0604020202020204" pitchFamily="34" charset="0"/>
                <a:cs typeface="Arial" panose="020B0604020202020204" pitchFamily="34" charset="0"/>
              </a:rPr>
              <a:t>субъектілеріне</a:t>
            </a:r>
            <a:r>
              <a:rPr lang="ru-RU" sz="2800" dirty="0">
                <a:solidFill>
                  <a:schemeClr val="tx2">
                    <a:lumMod val="60000"/>
                    <a:lumOff val="40000"/>
                  </a:schemeClr>
                </a:solidFill>
                <a:latin typeface="Arial" panose="020B0604020202020204" pitchFamily="34" charset="0"/>
                <a:cs typeface="Arial" panose="020B0604020202020204" pitchFamily="34" charset="0"/>
              </a:rPr>
              <a:t> </a:t>
            </a:r>
            <a:r>
              <a:rPr lang="ru-RU" sz="2800" dirty="0" err="1">
                <a:solidFill>
                  <a:schemeClr val="tx2">
                    <a:lumMod val="60000"/>
                    <a:lumOff val="40000"/>
                  </a:schemeClr>
                </a:solidFill>
                <a:latin typeface="Arial" panose="020B0604020202020204" pitchFamily="34" charset="0"/>
                <a:cs typeface="Arial" panose="020B0604020202020204" pitchFamily="34" charset="0"/>
              </a:rPr>
              <a:t>арналған</a:t>
            </a:r>
            <a:r>
              <a:rPr lang="ru-RU" sz="2800" dirty="0">
                <a:solidFill>
                  <a:schemeClr val="tx2">
                    <a:lumMod val="60000"/>
                    <a:lumOff val="40000"/>
                  </a:schemeClr>
                </a:solidFill>
                <a:latin typeface="Arial" panose="020B0604020202020204" pitchFamily="34" charset="0"/>
                <a:cs typeface="Arial" panose="020B0604020202020204" pitchFamily="34" charset="0"/>
              </a:rPr>
              <a:t> </a:t>
            </a:r>
            <a:r>
              <a:rPr lang="ru-RU" sz="2800" dirty="0" err="1">
                <a:solidFill>
                  <a:schemeClr val="tx2">
                    <a:lumMod val="60000"/>
                    <a:lumOff val="40000"/>
                  </a:schemeClr>
                </a:solidFill>
                <a:latin typeface="Arial" panose="020B0604020202020204" pitchFamily="34" charset="0"/>
                <a:cs typeface="Arial" panose="020B0604020202020204" pitchFamily="34" charset="0"/>
              </a:rPr>
              <a:t>арнаулы</a:t>
            </a:r>
            <a:r>
              <a:rPr lang="ru-RU" sz="2800" dirty="0">
                <a:solidFill>
                  <a:schemeClr val="tx2">
                    <a:lumMod val="60000"/>
                    <a:lumOff val="40000"/>
                  </a:schemeClr>
                </a:solidFill>
                <a:latin typeface="Arial" panose="020B0604020202020204" pitchFamily="34" charset="0"/>
                <a:cs typeface="Arial" panose="020B0604020202020204" pitchFamily="34" charset="0"/>
              </a:rPr>
              <a:t> </a:t>
            </a:r>
            <a:r>
              <a:rPr lang="ru-RU" sz="2800" dirty="0" err="1">
                <a:solidFill>
                  <a:schemeClr val="tx2">
                    <a:lumMod val="60000"/>
                    <a:lumOff val="40000"/>
                  </a:schemeClr>
                </a:solidFill>
                <a:latin typeface="Arial" panose="020B0604020202020204" pitchFamily="34" charset="0"/>
                <a:cs typeface="Arial" panose="020B0604020202020204" pitchFamily="34" charset="0"/>
              </a:rPr>
              <a:t>салық</a:t>
            </a:r>
            <a:r>
              <a:rPr lang="ru-RU" sz="2800" dirty="0">
                <a:solidFill>
                  <a:schemeClr val="tx2">
                    <a:lumMod val="60000"/>
                    <a:lumOff val="40000"/>
                  </a:schemeClr>
                </a:solidFill>
                <a:latin typeface="Arial" panose="020B0604020202020204" pitchFamily="34" charset="0"/>
                <a:cs typeface="Arial" panose="020B0604020202020204" pitchFamily="34" charset="0"/>
              </a:rPr>
              <a:t> </a:t>
            </a:r>
            <a:r>
              <a:rPr lang="ru-RU" sz="2800" dirty="0" err="1">
                <a:solidFill>
                  <a:schemeClr val="tx2">
                    <a:lumMod val="60000"/>
                    <a:lumOff val="40000"/>
                  </a:schemeClr>
                </a:solidFill>
                <a:latin typeface="Arial" panose="020B0604020202020204" pitchFamily="34" charset="0"/>
                <a:cs typeface="Arial" panose="020B0604020202020204" pitchFamily="34" charset="0"/>
              </a:rPr>
              <a:t>режимін</a:t>
            </a:r>
            <a:r>
              <a:rPr lang="ru-RU" sz="2800" dirty="0">
                <a:solidFill>
                  <a:schemeClr val="tx2">
                    <a:lumMod val="60000"/>
                    <a:lumOff val="40000"/>
                  </a:schemeClr>
                </a:solidFill>
                <a:latin typeface="Arial" panose="020B0604020202020204" pitchFamily="34" charset="0"/>
                <a:cs typeface="Arial" panose="020B0604020202020204" pitchFamily="34" charset="0"/>
              </a:rPr>
              <a:t> </a:t>
            </a:r>
            <a:r>
              <a:rPr lang="ru-RU" sz="2800" dirty="0" err="1">
                <a:solidFill>
                  <a:schemeClr val="tx2">
                    <a:lumMod val="60000"/>
                    <a:lumOff val="40000"/>
                  </a:schemeClr>
                </a:solidFill>
                <a:latin typeface="Arial" panose="020B0604020202020204" pitchFamily="34" charset="0"/>
                <a:cs typeface="Arial" panose="020B0604020202020204" pitchFamily="34" charset="0"/>
              </a:rPr>
              <a:t>мынадай</a:t>
            </a:r>
            <a:r>
              <a:rPr lang="ru-RU" sz="2800" dirty="0">
                <a:solidFill>
                  <a:schemeClr val="tx2">
                    <a:lumMod val="60000"/>
                    <a:lumOff val="40000"/>
                  </a:schemeClr>
                </a:solidFill>
                <a:latin typeface="Arial" panose="020B0604020202020204" pitchFamily="34" charset="0"/>
                <a:cs typeface="Arial" panose="020B0604020202020204" pitchFamily="34" charset="0"/>
              </a:rPr>
              <a:t> </a:t>
            </a:r>
            <a:r>
              <a:rPr lang="ru-RU" sz="2800" dirty="0" err="1">
                <a:solidFill>
                  <a:schemeClr val="tx2">
                    <a:lumMod val="60000"/>
                    <a:lumOff val="40000"/>
                  </a:schemeClr>
                </a:solidFill>
                <a:latin typeface="Arial" panose="020B0604020202020204" pitchFamily="34" charset="0"/>
                <a:cs typeface="Arial" panose="020B0604020202020204" pitchFamily="34" charset="0"/>
              </a:rPr>
              <a:t>талаптарға</a:t>
            </a:r>
            <a:r>
              <a:rPr lang="ru-RU" sz="2800" dirty="0">
                <a:solidFill>
                  <a:schemeClr val="tx2">
                    <a:lumMod val="60000"/>
                    <a:lumOff val="40000"/>
                  </a:schemeClr>
                </a:solidFill>
                <a:latin typeface="Arial" panose="020B0604020202020204" pitchFamily="34" charset="0"/>
                <a:cs typeface="Arial" panose="020B0604020202020204" pitchFamily="34" charset="0"/>
              </a:rPr>
              <a:t> </a:t>
            </a:r>
            <a:r>
              <a:rPr lang="ru-RU" sz="2800" dirty="0" err="1">
                <a:solidFill>
                  <a:schemeClr val="tx2">
                    <a:lumMod val="60000"/>
                    <a:lumOff val="40000"/>
                  </a:schemeClr>
                </a:solidFill>
                <a:latin typeface="Arial" panose="020B0604020202020204" pitchFamily="34" charset="0"/>
                <a:cs typeface="Arial" panose="020B0604020202020204" pitchFamily="34" charset="0"/>
              </a:rPr>
              <a:t>сәйкес</a:t>
            </a:r>
            <a:r>
              <a:rPr lang="ru-RU" sz="2800" dirty="0">
                <a:solidFill>
                  <a:schemeClr val="tx2">
                    <a:lumMod val="60000"/>
                    <a:lumOff val="40000"/>
                  </a:schemeClr>
                </a:solidFill>
                <a:latin typeface="Arial" panose="020B0604020202020204" pitchFamily="34" charset="0"/>
                <a:cs typeface="Arial" panose="020B0604020202020204" pitchFamily="34" charset="0"/>
              </a:rPr>
              <a:t> </a:t>
            </a:r>
            <a:r>
              <a:rPr lang="ru-RU" sz="2800" dirty="0" err="1">
                <a:solidFill>
                  <a:schemeClr val="tx2">
                    <a:lumMod val="60000"/>
                    <a:lumOff val="40000"/>
                  </a:schemeClr>
                </a:solidFill>
                <a:latin typeface="Arial" panose="020B0604020202020204" pitchFamily="34" charset="0"/>
                <a:cs typeface="Arial" panose="020B0604020202020204" pitchFamily="34" charset="0"/>
              </a:rPr>
              <a:t>келетін</a:t>
            </a:r>
            <a:r>
              <a:rPr lang="ru-RU" sz="2800" dirty="0">
                <a:solidFill>
                  <a:schemeClr val="tx2">
                    <a:lumMod val="60000"/>
                    <a:lumOff val="40000"/>
                  </a:schemeClr>
                </a:solidFill>
                <a:latin typeface="Arial" panose="020B0604020202020204" pitchFamily="34" charset="0"/>
                <a:cs typeface="Arial" panose="020B0604020202020204" pitchFamily="34" charset="0"/>
              </a:rPr>
              <a:t>: </a:t>
            </a:r>
          </a:p>
        </p:txBody>
      </p:sp>
      <p:sp>
        <p:nvSpPr>
          <p:cNvPr id="3" name="Объект 2"/>
          <p:cNvSpPr>
            <a:spLocks noGrp="1"/>
          </p:cNvSpPr>
          <p:nvPr>
            <p:ph idx="1"/>
          </p:nvPr>
        </p:nvSpPr>
        <p:spPr>
          <a:xfrm>
            <a:off x="395536" y="2060848"/>
            <a:ext cx="8229600" cy="4525963"/>
          </a:xfrm>
        </p:spPr>
        <p:txBody>
          <a:bodyPr/>
          <a:lstStyle/>
          <a:p>
            <a:pPr marL="0" indent="0">
              <a:buNone/>
            </a:pPr>
            <a:r>
              <a:rPr lang="ru-RU" dirty="0" smtClean="0"/>
              <a:t>1</a:t>
            </a:r>
            <a:r>
              <a:rPr lang="ru-RU" dirty="0"/>
              <a:t>) </a:t>
            </a:r>
            <a:r>
              <a:rPr lang="ru-RU" dirty="0" err="1"/>
              <a:t>арнаулы</a:t>
            </a:r>
            <a:r>
              <a:rPr lang="ru-RU" dirty="0"/>
              <a:t> </a:t>
            </a:r>
            <a:r>
              <a:rPr lang="ru-RU" dirty="0" err="1"/>
              <a:t>салық</a:t>
            </a:r>
            <a:r>
              <a:rPr lang="ru-RU" dirty="0"/>
              <a:t> режим</a:t>
            </a:r>
            <a:r>
              <a:rPr lang="en-US" dirty="0" err="1"/>
              <a:t>i</a:t>
            </a:r>
            <a:r>
              <a:rPr lang="en-US" dirty="0"/>
              <a:t> </a:t>
            </a:r>
            <a:r>
              <a:rPr lang="ru-RU" dirty="0" err="1"/>
              <a:t>үш</a:t>
            </a:r>
            <a:r>
              <a:rPr lang="en-US" dirty="0" err="1"/>
              <a:t>i</a:t>
            </a:r>
            <a:r>
              <a:rPr lang="ru-RU" dirty="0"/>
              <a:t>н </a:t>
            </a:r>
            <a:r>
              <a:rPr lang="ru-RU" dirty="0" err="1"/>
              <a:t>салықтық</a:t>
            </a:r>
            <a:r>
              <a:rPr lang="ru-RU" dirty="0"/>
              <a:t> </a:t>
            </a:r>
            <a:r>
              <a:rPr lang="ru-RU" dirty="0" err="1"/>
              <a:t>кезеңдегі</a:t>
            </a:r>
            <a:r>
              <a:rPr lang="ru-RU" dirty="0"/>
              <a:t> </a:t>
            </a:r>
            <a:r>
              <a:rPr lang="ru-RU" dirty="0" err="1"/>
              <a:t>жұмыскерлерд</a:t>
            </a:r>
            <a:r>
              <a:rPr lang="en-US" dirty="0" err="1"/>
              <a:t>i</a:t>
            </a:r>
            <a:r>
              <a:rPr lang="ru-RU" dirty="0"/>
              <a:t>ң </a:t>
            </a:r>
            <a:r>
              <a:rPr lang="ru-RU" dirty="0" err="1"/>
              <a:t>орташа</a:t>
            </a:r>
            <a:r>
              <a:rPr lang="ru-RU" dirty="0"/>
              <a:t> </a:t>
            </a:r>
            <a:r>
              <a:rPr lang="ru-RU" dirty="0" err="1"/>
              <a:t>тізімдік</a:t>
            </a:r>
            <a:r>
              <a:rPr lang="ru-RU" dirty="0"/>
              <a:t> саны: </a:t>
            </a:r>
            <a:endParaRPr lang="ru-RU" dirty="0" smtClean="0"/>
          </a:p>
          <a:p>
            <a:r>
              <a:rPr lang="ru-RU" dirty="0" err="1" smtClean="0"/>
              <a:t>оңайлатылған</a:t>
            </a:r>
            <a:r>
              <a:rPr lang="ru-RU" dirty="0" smtClean="0"/>
              <a:t> </a:t>
            </a:r>
            <a:r>
              <a:rPr lang="ru-RU" dirty="0"/>
              <a:t>декларация </a:t>
            </a:r>
            <a:r>
              <a:rPr lang="ru-RU" dirty="0" err="1"/>
              <a:t>негізінде</a:t>
            </a:r>
            <a:r>
              <a:rPr lang="ru-RU" dirty="0"/>
              <a:t> - 30 </a:t>
            </a:r>
            <a:r>
              <a:rPr lang="ru-RU" dirty="0" err="1"/>
              <a:t>адамнан</a:t>
            </a:r>
            <a:r>
              <a:rPr lang="ru-RU" dirty="0"/>
              <a:t>; </a:t>
            </a:r>
            <a:endParaRPr lang="ru-RU" dirty="0" smtClean="0"/>
          </a:p>
          <a:p>
            <a:r>
              <a:rPr lang="ru-RU" dirty="0" err="1" smtClean="0"/>
              <a:t>тіркелген</a:t>
            </a:r>
            <a:r>
              <a:rPr lang="ru-RU" dirty="0" smtClean="0"/>
              <a:t> </a:t>
            </a:r>
            <a:r>
              <a:rPr lang="ru-RU" dirty="0" err="1"/>
              <a:t>шегерімді</a:t>
            </a:r>
            <a:r>
              <a:rPr lang="ru-RU" dirty="0"/>
              <a:t> </a:t>
            </a:r>
            <a:r>
              <a:rPr lang="ru-RU" dirty="0" err="1"/>
              <a:t>пайдаланумен</a:t>
            </a:r>
            <a:r>
              <a:rPr lang="ru-RU" dirty="0"/>
              <a:t> - 50 </a:t>
            </a:r>
            <a:r>
              <a:rPr lang="ru-RU" dirty="0" err="1"/>
              <a:t>адамнан</a:t>
            </a:r>
            <a:r>
              <a:rPr lang="ru-RU" dirty="0"/>
              <a:t> </a:t>
            </a:r>
            <a:r>
              <a:rPr lang="ru-RU" dirty="0" err="1"/>
              <a:t>аспайтын</a:t>
            </a:r>
            <a:r>
              <a:rPr lang="ru-RU" dirty="0" smtClean="0"/>
              <a:t>;</a:t>
            </a:r>
          </a:p>
          <a:p>
            <a:endParaRPr lang="ru-RU" dirty="0"/>
          </a:p>
        </p:txBody>
      </p:sp>
    </p:spTree>
    <p:extLst>
      <p:ext uri="{BB962C8B-B14F-4D97-AF65-F5344CB8AC3E}">
        <p14:creationId xmlns:p14="http://schemas.microsoft.com/office/powerpoint/2010/main" val="41172833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686800" cy="634082"/>
          </a:xfrm>
        </p:spPr>
        <p:txBody>
          <a:bodyPr>
            <a:normAutofit fontScale="90000"/>
          </a:bodyPr>
          <a:lstStyle/>
          <a:p>
            <a:r>
              <a:rPr lang="ru-RU" sz="2400" b="1" dirty="0">
                <a:latin typeface="Arial" panose="020B0604020202020204" pitchFamily="34" charset="0"/>
                <a:cs typeface="Arial" panose="020B0604020202020204" pitchFamily="34" charset="0"/>
              </a:rPr>
              <a:t>2) </a:t>
            </a:r>
            <a:r>
              <a:rPr lang="ru-RU" sz="2400" b="1" dirty="0" err="1">
                <a:latin typeface="Arial" panose="020B0604020202020204" pitchFamily="34" charset="0"/>
                <a:cs typeface="Arial" panose="020B0604020202020204" pitchFamily="34" charset="0"/>
              </a:rPr>
              <a:t>арнаулы</a:t>
            </a:r>
            <a:r>
              <a:rPr lang="ru-RU" sz="2400" b="1" dirty="0">
                <a:latin typeface="Arial" panose="020B0604020202020204" pitchFamily="34" charset="0"/>
                <a:cs typeface="Arial" panose="020B0604020202020204" pitchFamily="34" charset="0"/>
              </a:rPr>
              <a:t> </a:t>
            </a:r>
            <a:r>
              <a:rPr lang="ru-RU" sz="2400" b="1" dirty="0" err="1">
                <a:latin typeface="Arial" panose="020B0604020202020204" pitchFamily="34" charset="0"/>
                <a:cs typeface="Arial" panose="020B0604020202020204" pitchFamily="34" charset="0"/>
              </a:rPr>
              <a:t>салық</a:t>
            </a:r>
            <a:r>
              <a:rPr lang="ru-RU" sz="2400" b="1" dirty="0">
                <a:latin typeface="Arial" panose="020B0604020202020204" pitchFamily="34" charset="0"/>
                <a:cs typeface="Arial" panose="020B0604020202020204" pitchFamily="34" charset="0"/>
              </a:rPr>
              <a:t> </a:t>
            </a:r>
            <a:r>
              <a:rPr lang="ru-RU" sz="2400" b="1" dirty="0" err="1">
                <a:latin typeface="Arial" panose="020B0604020202020204" pitchFamily="34" charset="0"/>
                <a:cs typeface="Arial" panose="020B0604020202020204" pitchFamily="34" charset="0"/>
              </a:rPr>
              <a:t>режимі</a:t>
            </a:r>
            <a:r>
              <a:rPr lang="ru-RU" sz="2400" b="1" dirty="0">
                <a:latin typeface="Arial" panose="020B0604020202020204" pitchFamily="34" charset="0"/>
                <a:cs typeface="Arial" panose="020B0604020202020204" pitchFamily="34" charset="0"/>
              </a:rPr>
              <a:t> </a:t>
            </a:r>
            <a:r>
              <a:rPr lang="ru-RU" sz="2400" b="1" dirty="0" err="1">
                <a:latin typeface="Arial" panose="020B0604020202020204" pitchFamily="34" charset="0"/>
                <a:cs typeface="Arial" panose="020B0604020202020204" pitchFamily="34" charset="0"/>
              </a:rPr>
              <a:t>үшін</a:t>
            </a:r>
            <a:r>
              <a:rPr lang="ru-RU" sz="2400" b="1" dirty="0">
                <a:latin typeface="Arial" panose="020B0604020202020204" pitchFamily="34" charset="0"/>
                <a:cs typeface="Arial" panose="020B0604020202020204" pitchFamily="34" charset="0"/>
              </a:rPr>
              <a:t> </a:t>
            </a:r>
            <a:r>
              <a:rPr lang="ru-RU" sz="2400" b="1" dirty="0" err="1">
                <a:latin typeface="Arial" panose="020B0604020202020204" pitchFamily="34" charset="0"/>
                <a:cs typeface="Arial" panose="020B0604020202020204" pitchFamily="34" charset="0"/>
              </a:rPr>
              <a:t>салықтық</a:t>
            </a:r>
            <a:r>
              <a:rPr lang="ru-RU" sz="2400" b="1" dirty="0">
                <a:latin typeface="Arial" panose="020B0604020202020204" pitchFamily="34" charset="0"/>
                <a:cs typeface="Arial" panose="020B0604020202020204" pitchFamily="34" charset="0"/>
              </a:rPr>
              <a:t> </a:t>
            </a:r>
            <a:r>
              <a:rPr lang="ru-RU" sz="2400" b="1" dirty="0" err="1">
                <a:latin typeface="Arial" panose="020B0604020202020204" pitchFamily="34" charset="0"/>
                <a:cs typeface="Arial" panose="020B0604020202020204" pitchFamily="34" charset="0"/>
              </a:rPr>
              <a:t>кезеңдегі</a:t>
            </a:r>
            <a:r>
              <a:rPr lang="ru-RU" sz="2400" b="1" dirty="0">
                <a:latin typeface="Arial" panose="020B0604020202020204" pitchFamily="34" charset="0"/>
                <a:cs typeface="Arial" panose="020B0604020202020204" pitchFamily="34" charset="0"/>
              </a:rPr>
              <a:t> </a:t>
            </a:r>
            <a:r>
              <a:rPr lang="ru-RU" sz="2400" b="1" dirty="0" err="1">
                <a:latin typeface="Arial" panose="020B0604020202020204" pitchFamily="34" charset="0"/>
                <a:cs typeface="Arial" panose="020B0604020202020204" pitchFamily="34" charset="0"/>
              </a:rPr>
              <a:t>кірісі</a:t>
            </a:r>
            <a:r>
              <a:rPr lang="ru-RU" sz="2400" dirty="0">
                <a:latin typeface="Arial" panose="020B0604020202020204" pitchFamily="34" charset="0"/>
                <a:cs typeface="Arial" panose="020B0604020202020204" pitchFamily="34" charset="0"/>
              </a:rPr>
              <a:t>:</a:t>
            </a:r>
            <a:br>
              <a:rPr lang="ru-RU" sz="2400" dirty="0">
                <a:latin typeface="Arial" panose="020B0604020202020204" pitchFamily="34" charset="0"/>
                <a:cs typeface="Arial" panose="020B0604020202020204" pitchFamily="34" charset="0"/>
              </a:rPr>
            </a:br>
            <a:endParaRPr lang="ru-RU" sz="2400" dirty="0">
              <a:latin typeface="Arial" panose="020B0604020202020204" pitchFamily="34" charset="0"/>
              <a:cs typeface="Arial" panose="020B0604020202020204" pitchFamily="34" charset="0"/>
            </a:endParaRPr>
          </a:p>
        </p:txBody>
      </p:sp>
      <p:sp>
        <p:nvSpPr>
          <p:cNvPr id="3" name="Объект 2"/>
          <p:cNvSpPr>
            <a:spLocks noGrp="1"/>
          </p:cNvSpPr>
          <p:nvPr>
            <p:ph idx="1"/>
          </p:nvPr>
        </p:nvSpPr>
        <p:spPr>
          <a:xfrm>
            <a:off x="323528" y="836712"/>
            <a:ext cx="8229600" cy="5760640"/>
          </a:xfrm>
        </p:spPr>
        <p:txBody>
          <a:bodyPr>
            <a:normAutofit fontScale="85000" lnSpcReduction="10000"/>
          </a:bodyPr>
          <a:lstStyle/>
          <a:p>
            <a:r>
              <a:rPr lang="ru-RU" b="1" dirty="0" smtClean="0"/>
              <a:t>патент </a:t>
            </a:r>
            <a:r>
              <a:rPr lang="ru-RU" b="1" dirty="0" err="1"/>
              <a:t>негізінде</a:t>
            </a:r>
            <a:r>
              <a:rPr lang="ru-RU" b="1" dirty="0"/>
              <a:t> </a:t>
            </a:r>
            <a:r>
              <a:rPr lang="ru-RU" dirty="0"/>
              <a:t>- </a:t>
            </a:r>
            <a:r>
              <a:rPr lang="ru-RU" dirty="0" err="1"/>
              <a:t>республикалық</a:t>
            </a:r>
            <a:r>
              <a:rPr lang="ru-RU" dirty="0"/>
              <a:t> бюджет </a:t>
            </a:r>
            <a:r>
              <a:rPr lang="ru-RU" dirty="0" err="1"/>
              <a:t>туралы</a:t>
            </a:r>
            <a:r>
              <a:rPr lang="ru-RU" dirty="0"/>
              <a:t> </a:t>
            </a:r>
            <a:r>
              <a:rPr lang="ru-RU" dirty="0" err="1"/>
              <a:t>заңда</a:t>
            </a:r>
            <a:r>
              <a:rPr lang="ru-RU" dirty="0"/>
              <a:t> </a:t>
            </a:r>
            <a:r>
              <a:rPr lang="ru-RU" dirty="0" err="1"/>
              <a:t>белгіленген</a:t>
            </a:r>
            <a:r>
              <a:rPr lang="ru-RU" dirty="0"/>
              <a:t> </a:t>
            </a:r>
            <a:r>
              <a:rPr lang="ru-RU" dirty="0" err="1"/>
              <a:t>және</a:t>
            </a:r>
            <a:r>
              <a:rPr lang="ru-RU" dirty="0"/>
              <a:t> </a:t>
            </a:r>
            <a:r>
              <a:rPr lang="ru-RU" dirty="0" err="1"/>
              <a:t>тиісті</a:t>
            </a:r>
            <a:r>
              <a:rPr lang="ru-RU" dirty="0"/>
              <a:t> </a:t>
            </a:r>
            <a:r>
              <a:rPr lang="ru-RU" dirty="0" err="1"/>
              <a:t>қаржы</a:t>
            </a:r>
            <a:r>
              <a:rPr lang="ru-RU" dirty="0"/>
              <a:t> </a:t>
            </a:r>
            <a:r>
              <a:rPr lang="ru-RU" dirty="0" err="1"/>
              <a:t>жылының</a:t>
            </a:r>
            <a:r>
              <a:rPr lang="ru-RU" dirty="0"/>
              <a:t> 1 </a:t>
            </a:r>
            <a:r>
              <a:rPr lang="ru-RU" dirty="0" err="1"/>
              <a:t>қаңтарына</a:t>
            </a:r>
            <a:r>
              <a:rPr lang="ru-RU" dirty="0"/>
              <a:t> </a:t>
            </a:r>
            <a:r>
              <a:rPr lang="ru-RU" dirty="0" err="1"/>
              <a:t>қолданыста</a:t>
            </a:r>
            <a:r>
              <a:rPr lang="ru-RU" dirty="0"/>
              <a:t> </a:t>
            </a:r>
            <a:r>
              <a:rPr lang="ru-RU" dirty="0" err="1"/>
              <a:t>болатын</a:t>
            </a:r>
            <a:r>
              <a:rPr lang="ru-RU" dirty="0"/>
              <a:t> </a:t>
            </a:r>
            <a:r>
              <a:rPr lang="ru-RU" b="1" dirty="0" err="1"/>
              <a:t>айлық</a:t>
            </a:r>
            <a:r>
              <a:rPr lang="ru-RU" b="1" dirty="0"/>
              <a:t> </a:t>
            </a:r>
            <a:r>
              <a:rPr lang="ru-RU" b="1" dirty="0" err="1"/>
              <a:t>есептік</a:t>
            </a:r>
            <a:r>
              <a:rPr lang="ru-RU" b="1" dirty="0"/>
              <a:t> </a:t>
            </a:r>
            <a:r>
              <a:rPr lang="ru-RU" b="1" dirty="0" err="1"/>
              <a:t>көрсеткіштің</a:t>
            </a:r>
            <a:r>
              <a:rPr lang="ru-RU" b="1" dirty="0"/>
              <a:t> </a:t>
            </a:r>
            <a:r>
              <a:rPr lang="ru-RU" b="1" dirty="0">
                <a:solidFill>
                  <a:srgbClr val="FF0000"/>
                </a:solidFill>
              </a:rPr>
              <a:t>3 528 </a:t>
            </a:r>
            <a:r>
              <a:rPr lang="ru-RU" b="1" dirty="0" err="1"/>
              <a:t>еселенген</a:t>
            </a:r>
            <a:r>
              <a:rPr lang="ru-RU" b="1" dirty="0"/>
              <a:t> </a:t>
            </a:r>
            <a:r>
              <a:rPr lang="ru-RU" b="1" dirty="0" err="1"/>
              <a:t>мөлшерінен</a:t>
            </a:r>
            <a:r>
              <a:rPr lang="ru-RU" dirty="0"/>
              <a:t>; </a:t>
            </a:r>
            <a:endParaRPr lang="ru-RU" dirty="0" smtClean="0"/>
          </a:p>
          <a:p>
            <a:r>
              <a:rPr lang="ru-RU" b="1" dirty="0" err="1" smtClean="0"/>
              <a:t>оңайлатылған</a:t>
            </a:r>
            <a:r>
              <a:rPr lang="ru-RU" b="1" dirty="0" smtClean="0"/>
              <a:t> </a:t>
            </a:r>
            <a:r>
              <a:rPr lang="ru-RU" b="1" dirty="0"/>
              <a:t>декларация </a:t>
            </a:r>
            <a:r>
              <a:rPr lang="ru-RU" b="1" dirty="0" err="1"/>
              <a:t>негізінде</a:t>
            </a:r>
            <a:r>
              <a:rPr lang="ru-RU" dirty="0"/>
              <a:t> - </a:t>
            </a:r>
            <a:r>
              <a:rPr lang="ru-RU" dirty="0" err="1"/>
              <a:t>республикалық</a:t>
            </a:r>
            <a:r>
              <a:rPr lang="ru-RU" dirty="0"/>
              <a:t> бюджет </a:t>
            </a:r>
            <a:r>
              <a:rPr lang="ru-RU" dirty="0" err="1"/>
              <a:t>туралы</a:t>
            </a:r>
            <a:r>
              <a:rPr lang="ru-RU" dirty="0"/>
              <a:t> </a:t>
            </a:r>
            <a:r>
              <a:rPr lang="ru-RU" dirty="0" err="1"/>
              <a:t>заңда</a:t>
            </a:r>
            <a:r>
              <a:rPr lang="ru-RU" dirty="0"/>
              <a:t> </a:t>
            </a:r>
            <a:r>
              <a:rPr lang="ru-RU" dirty="0" err="1"/>
              <a:t>белгіленген</a:t>
            </a:r>
            <a:r>
              <a:rPr lang="ru-RU" dirty="0"/>
              <a:t> </a:t>
            </a:r>
            <a:r>
              <a:rPr lang="ru-RU" dirty="0" err="1"/>
              <a:t>және</a:t>
            </a:r>
            <a:r>
              <a:rPr lang="ru-RU" dirty="0"/>
              <a:t> </a:t>
            </a:r>
            <a:r>
              <a:rPr lang="ru-RU" dirty="0" err="1"/>
              <a:t>тиісті</a:t>
            </a:r>
            <a:r>
              <a:rPr lang="ru-RU" dirty="0"/>
              <a:t> </a:t>
            </a:r>
            <a:r>
              <a:rPr lang="ru-RU" dirty="0" err="1"/>
              <a:t>қаржы</a:t>
            </a:r>
            <a:r>
              <a:rPr lang="ru-RU" dirty="0"/>
              <a:t> </a:t>
            </a:r>
            <a:r>
              <a:rPr lang="ru-RU" dirty="0" err="1"/>
              <a:t>жылының</a:t>
            </a:r>
            <a:r>
              <a:rPr lang="ru-RU" dirty="0"/>
              <a:t> 1 </a:t>
            </a:r>
            <a:r>
              <a:rPr lang="ru-RU" dirty="0" err="1"/>
              <a:t>қаңтарына</a:t>
            </a:r>
            <a:r>
              <a:rPr lang="ru-RU" dirty="0"/>
              <a:t> </a:t>
            </a:r>
            <a:r>
              <a:rPr lang="ru-RU" dirty="0" err="1"/>
              <a:t>қолданыста</a:t>
            </a:r>
            <a:r>
              <a:rPr lang="ru-RU" dirty="0"/>
              <a:t> </a:t>
            </a:r>
            <a:r>
              <a:rPr lang="ru-RU" dirty="0" err="1"/>
              <a:t>болатын</a:t>
            </a:r>
            <a:r>
              <a:rPr lang="ru-RU" dirty="0"/>
              <a:t> </a:t>
            </a:r>
            <a:r>
              <a:rPr lang="ru-RU" b="1" dirty="0" err="1"/>
              <a:t>айлық</a:t>
            </a:r>
            <a:r>
              <a:rPr lang="ru-RU" b="1" dirty="0"/>
              <a:t> </a:t>
            </a:r>
            <a:r>
              <a:rPr lang="ru-RU" b="1" dirty="0" err="1"/>
              <a:t>есептік</a:t>
            </a:r>
            <a:r>
              <a:rPr lang="ru-RU" b="1" dirty="0"/>
              <a:t> </a:t>
            </a:r>
            <a:r>
              <a:rPr lang="ru-RU" b="1" dirty="0" err="1"/>
              <a:t>көрсеткіштің</a:t>
            </a:r>
            <a:r>
              <a:rPr lang="ru-RU" b="1" dirty="0"/>
              <a:t> </a:t>
            </a:r>
            <a:r>
              <a:rPr lang="ru-RU" b="1" dirty="0">
                <a:solidFill>
                  <a:srgbClr val="FF0000"/>
                </a:solidFill>
              </a:rPr>
              <a:t>24 038 </a:t>
            </a:r>
            <a:r>
              <a:rPr lang="ru-RU" b="1" dirty="0" err="1"/>
              <a:t>еселенген</a:t>
            </a:r>
            <a:r>
              <a:rPr lang="ru-RU" b="1" dirty="0"/>
              <a:t> </a:t>
            </a:r>
            <a:r>
              <a:rPr lang="ru-RU" b="1" dirty="0" err="1" smtClean="0"/>
              <a:t>мөлшерінен</a:t>
            </a:r>
            <a:r>
              <a:rPr lang="ru-RU" dirty="0" smtClean="0"/>
              <a:t>;</a:t>
            </a:r>
          </a:p>
          <a:p>
            <a:r>
              <a:rPr lang="ru-RU" b="1" dirty="0" err="1" smtClean="0"/>
              <a:t>тіркелген</a:t>
            </a:r>
            <a:r>
              <a:rPr lang="ru-RU" b="1" dirty="0" smtClean="0"/>
              <a:t> </a:t>
            </a:r>
            <a:r>
              <a:rPr lang="ru-RU" b="1" dirty="0" err="1"/>
              <a:t>шегерімді</a:t>
            </a:r>
            <a:r>
              <a:rPr lang="ru-RU" b="1" dirty="0"/>
              <a:t> </a:t>
            </a:r>
            <a:r>
              <a:rPr lang="ru-RU" b="1" dirty="0" err="1"/>
              <a:t>пайдаланумен</a:t>
            </a:r>
            <a:r>
              <a:rPr lang="ru-RU" b="1" dirty="0"/>
              <a:t> </a:t>
            </a:r>
            <a:r>
              <a:rPr lang="ru-RU" dirty="0"/>
              <a:t>- </a:t>
            </a:r>
            <a:r>
              <a:rPr lang="ru-RU" dirty="0" err="1"/>
              <a:t>республикалық</a:t>
            </a:r>
            <a:r>
              <a:rPr lang="ru-RU" dirty="0"/>
              <a:t> бюджет </a:t>
            </a:r>
            <a:r>
              <a:rPr lang="ru-RU" dirty="0" err="1"/>
              <a:t>туралы</a:t>
            </a:r>
            <a:r>
              <a:rPr lang="ru-RU" dirty="0"/>
              <a:t> </a:t>
            </a:r>
            <a:r>
              <a:rPr lang="ru-RU" dirty="0" err="1"/>
              <a:t>заңда</a:t>
            </a:r>
            <a:r>
              <a:rPr lang="ru-RU" dirty="0"/>
              <a:t> </a:t>
            </a:r>
            <a:r>
              <a:rPr lang="ru-RU" dirty="0" err="1"/>
              <a:t>белгіленген</a:t>
            </a:r>
            <a:r>
              <a:rPr lang="ru-RU" dirty="0"/>
              <a:t> </a:t>
            </a:r>
            <a:r>
              <a:rPr lang="ru-RU" dirty="0" err="1"/>
              <a:t>және</a:t>
            </a:r>
            <a:r>
              <a:rPr lang="ru-RU" dirty="0"/>
              <a:t> </a:t>
            </a:r>
            <a:r>
              <a:rPr lang="ru-RU" dirty="0" err="1"/>
              <a:t>тиісті</a:t>
            </a:r>
            <a:r>
              <a:rPr lang="ru-RU" dirty="0"/>
              <a:t> </a:t>
            </a:r>
            <a:r>
              <a:rPr lang="ru-RU" dirty="0" err="1"/>
              <a:t>қаржы</a:t>
            </a:r>
            <a:r>
              <a:rPr lang="ru-RU" dirty="0"/>
              <a:t> </a:t>
            </a:r>
            <a:r>
              <a:rPr lang="ru-RU" dirty="0" err="1"/>
              <a:t>жылының</a:t>
            </a:r>
            <a:r>
              <a:rPr lang="ru-RU" dirty="0"/>
              <a:t> 1 </a:t>
            </a:r>
            <a:r>
              <a:rPr lang="ru-RU" dirty="0" err="1"/>
              <a:t>қаңтарына</a:t>
            </a:r>
            <a:r>
              <a:rPr lang="ru-RU" dirty="0"/>
              <a:t> </a:t>
            </a:r>
            <a:r>
              <a:rPr lang="ru-RU" dirty="0" err="1"/>
              <a:t>қолданыста</a:t>
            </a:r>
            <a:r>
              <a:rPr lang="ru-RU" dirty="0"/>
              <a:t> </a:t>
            </a:r>
            <a:r>
              <a:rPr lang="ru-RU" dirty="0" err="1"/>
              <a:t>болатын</a:t>
            </a:r>
            <a:r>
              <a:rPr lang="ru-RU" dirty="0"/>
              <a:t> </a:t>
            </a:r>
            <a:r>
              <a:rPr lang="ru-RU" b="1" dirty="0" err="1"/>
              <a:t>айлық</a:t>
            </a:r>
            <a:r>
              <a:rPr lang="ru-RU" b="1" dirty="0"/>
              <a:t> </a:t>
            </a:r>
            <a:r>
              <a:rPr lang="ru-RU" b="1" dirty="0" err="1"/>
              <a:t>есептік</a:t>
            </a:r>
            <a:r>
              <a:rPr lang="ru-RU" b="1" dirty="0"/>
              <a:t> </a:t>
            </a:r>
            <a:r>
              <a:rPr lang="ru-RU" b="1" dirty="0" err="1"/>
              <a:t>көрсеткіштің</a:t>
            </a:r>
            <a:r>
              <a:rPr lang="ru-RU" b="1" dirty="0"/>
              <a:t> </a:t>
            </a:r>
            <a:r>
              <a:rPr lang="ru-RU" b="1" dirty="0">
                <a:solidFill>
                  <a:srgbClr val="FF0000"/>
                </a:solidFill>
              </a:rPr>
              <a:t>144 184 </a:t>
            </a:r>
            <a:r>
              <a:rPr lang="ru-RU" b="1" dirty="0" err="1"/>
              <a:t>еселенген</a:t>
            </a:r>
            <a:r>
              <a:rPr lang="ru-RU" b="1" dirty="0"/>
              <a:t> </a:t>
            </a:r>
            <a:r>
              <a:rPr lang="ru-RU" b="1" dirty="0" err="1"/>
              <a:t>мөлшерінен</a:t>
            </a:r>
            <a:r>
              <a:rPr lang="ru-RU" b="1" dirty="0"/>
              <a:t> </a:t>
            </a:r>
            <a:r>
              <a:rPr lang="ru-RU" b="1" dirty="0" err="1"/>
              <a:t>аспайтын</a:t>
            </a:r>
            <a:r>
              <a:rPr lang="ru-RU" dirty="0"/>
              <a:t>;</a:t>
            </a:r>
          </a:p>
        </p:txBody>
      </p:sp>
    </p:spTree>
    <p:extLst>
      <p:ext uri="{BB962C8B-B14F-4D97-AF65-F5344CB8AC3E}">
        <p14:creationId xmlns:p14="http://schemas.microsoft.com/office/powerpoint/2010/main" val="318271385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346050"/>
          </a:xfrm>
        </p:spPr>
        <p:txBody>
          <a:bodyPr>
            <a:normAutofit fontScale="90000"/>
          </a:bodyPr>
          <a:lstStyle/>
          <a:p>
            <a:r>
              <a:rPr lang="ru-RU" dirty="0">
                <a:solidFill>
                  <a:schemeClr val="tx2">
                    <a:lumMod val="60000"/>
                    <a:lumOff val="40000"/>
                  </a:schemeClr>
                </a:solidFill>
              </a:rPr>
              <a:t>3) </a:t>
            </a:r>
            <a:r>
              <a:rPr lang="ru-RU" dirty="0" err="1">
                <a:solidFill>
                  <a:schemeClr val="tx2">
                    <a:lumMod val="60000"/>
                    <a:lumOff val="40000"/>
                  </a:schemeClr>
                </a:solidFill>
              </a:rPr>
              <a:t>мынадай</a:t>
            </a:r>
            <a:r>
              <a:rPr lang="ru-RU" dirty="0">
                <a:solidFill>
                  <a:schemeClr val="tx2">
                    <a:lumMod val="60000"/>
                    <a:lumOff val="40000"/>
                  </a:schemeClr>
                </a:solidFill>
              </a:rPr>
              <a:t> </a:t>
            </a:r>
            <a:r>
              <a:rPr lang="ru-RU" dirty="0" err="1">
                <a:solidFill>
                  <a:schemeClr val="tx2">
                    <a:lumMod val="60000"/>
                    <a:lumOff val="40000"/>
                  </a:schemeClr>
                </a:solidFill>
              </a:rPr>
              <a:t>қызмет</a:t>
            </a:r>
            <a:r>
              <a:rPr lang="ru-RU" dirty="0">
                <a:solidFill>
                  <a:schemeClr val="tx2">
                    <a:lumMod val="60000"/>
                    <a:lumOff val="40000"/>
                  </a:schemeClr>
                </a:solidFill>
              </a:rPr>
              <a:t> </a:t>
            </a:r>
            <a:r>
              <a:rPr lang="ru-RU" dirty="0" err="1">
                <a:solidFill>
                  <a:schemeClr val="tx2">
                    <a:lumMod val="60000"/>
                    <a:lumOff val="40000"/>
                  </a:schemeClr>
                </a:solidFill>
              </a:rPr>
              <a:t>түрлерін</a:t>
            </a:r>
            <a:r>
              <a:rPr lang="ru-RU" dirty="0">
                <a:solidFill>
                  <a:schemeClr val="tx2">
                    <a:lumMod val="60000"/>
                    <a:lumOff val="40000"/>
                  </a:schemeClr>
                </a:solidFill>
              </a:rPr>
              <a:t>: </a:t>
            </a:r>
          </a:p>
        </p:txBody>
      </p:sp>
      <p:sp>
        <p:nvSpPr>
          <p:cNvPr id="3" name="Объект 2"/>
          <p:cNvSpPr>
            <a:spLocks noGrp="1"/>
          </p:cNvSpPr>
          <p:nvPr>
            <p:ph idx="1"/>
          </p:nvPr>
        </p:nvSpPr>
        <p:spPr>
          <a:xfrm>
            <a:off x="395536" y="836712"/>
            <a:ext cx="8640960" cy="5904656"/>
          </a:xfrm>
        </p:spPr>
        <p:txBody>
          <a:bodyPr>
            <a:normAutofit fontScale="70000" lnSpcReduction="20000"/>
          </a:bodyPr>
          <a:lstStyle/>
          <a:p>
            <a:r>
              <a:rPr lang="ru-RU" dirty="0" err="1" smtClean="0"/>
              <a:t>акцизделетін</a:t>
            </a:r>
            <a:r>
              <a:rPr lang="ru-RU" dirty="0" smtClean="0"/>
              <a:t> </a:t>
            </a:r>
            <a:r>
              <a:rPr lang="ru-RU" dirty="0" err="1"/>
              <a:t>тауарлар</a:t>
            </a:r>
            <a:r>
              <a:rPr lang="ru-RU" dirty="0"/>
              <a:t> </a:t>
            </a:r>
            <a:r>
              <a:rPr lang="ru-RU" dirty="0" err="1"/>
              <a:t>өнд</a:t>
            </a:r>
            <a:r>
              <a:rPr lang="en-US" dirty="0" err="1"/>
              <a:t>i</a:t>
            </a:r>
            <a:r>
              <a:rPr lang="ru-RU" dirty="0" err="1"/>
              <a:t>руді</a:t>
            </a:r>
            <a:r>
              <a:rPr lang="ru-RU" dirty="0"/>
              <a:t>; </a:t>
            </a:r>
            <a:endParaRPr lang="ru-RU" dirty="0" smtClean="0"/>
          </a:p>
          <a:p>
            <a:r>
              <a:rPr lang="ru-RU" dirty="0" err="1" smtClean="0"/>
              <a:t>акцизделетін</a:t>
            </a:r>
            <a:r>
              <a:rPr lang="ru-RU" dirty="0" smtClean="0"/>
              <a:t> </a:t>
            </a:r>
            <a:r>
              <a:rPr lang="ru-RU" dirty="0" err="1"/>
              <a:t>тауарларды</a:t>
            </a:r>
            <a:r>
              <a:rPr lang="ru-RU" dirty="0"/>
              <a:t> </a:t>
            </a:r>
            <a:r>
              <a:rPr lang="ru-RU" dirty="0" err="1"/>
              <a:t>сақтауды</a:t>
            </a:r>
            <a:r>
              <a:rPr lang="ru-RU" dirty="0"/>
              <a:t> </a:t>
            </a:r>
            <a:r>
              <a:rPr lang="ru-RU" dirty="0" err="1"/>
              <a:t>және</a:t>
            </a:r>
            <a:r>
              <a:rPr lang="ru-RU" dirty="0"/>
              <a:t> </a:t>
            </a:r>
            <a:r>
              <a:rPr lang="ru-RU" dirty="0" err="1"/>
              <a:t>көтерме</a:t>
            </a:r>
            <a:r>
              <a:rPr lang="ru-RU" dirty="0"/>
              <a:t> </a:t>
            </a:r>
            <a:r>
              <a:rPr lang="ru-RU" dirty="0" err="1"/>
              <a:t>саудада</a:t>
            </a:r>
            <a:r>
              <a:rPr lang="ru-RU" dirty="0"/>
              <a:t> </a:t>
            </a:r>
            <a:r>
              <a:rPr lang="ru-RU" dirty="0" err="1"/>
              <a:t>өтк</a:t>
            </a:r>
            <a:r>
              <a:rPr lang="en-US" dirty="0" err="1"/>
              <a:t>i</a:t>
            </a:r>
            <a:r>
              <a:rPr lang="ru-RU" dirty="0" err="1"/>
              <a:t>зуді</a:t>
            </a:r>
            <a:r>
              <a:rPr lang="ru-RU" dirty="0"/>
              <a:t>; </a:t>
            </a:r>
            <a:endParaRPr lang="ru-RU" dirty="0" smtClean="0"/>
          </a:p>
          <a:p>
            <a:r>
              <a:rPr lang="ru-RU" dirty="0" err="1" smtClean="0"/>
              <a:t>мұнай</a:t>
            </a:r>
            <a:r>
              <a:rPr lang="ru-RU" dirty="0" smtClean="0"/>
              <a:t> </a:t>
            </a:r>
            <a:r>
              <a:rPr lang="ru-RU" dirty="0" err="1"/>
              <a:t>өн</a:t>
            </a:r>
            <a:r>
              <a:rPr lang="en-US" dirty="0" err="1"/>
              <a:t>i</a:t>
            </a:r>
            <a:r>
              <a:rPr lang="ru-RU" dirty="0" err="1"/>
              <a:t>мдер</a:t>
            </a:r>
            <a:r>
              <a:rPr lang="en-US" dirty="0" err="1"/>
              <a:t>i</a:t>
            </a:r>
            <a:r>
              <a:rPr lang="ru-RU" dirty="0" err="1"/>
              <a:t>нің</a:t>
            </a:r>
            <a:r>
              <a:rPr lang="ru-RU" dirty="0"/>
              <a:t> </a:t>
            </a:r>
            <a:r>
              <a:rPr lang="ru-RU" dirty="0" err="1"/>
              <a:t>жекелеген</a:t>
            </a:r>
            <a:r>
              <a:rPr lang="ru-RU" dirty="0"/>
              <a:t> </a:t>
            </a:r>
            <a:r>
              <a:rPr lang="ru-RU" dirty="0" err="1"/>
              <a:t>түрлерін</a:t>
            </a:r>
            <a:r>
              <a:rPr lang="ru-RU" dirty="0"/>
              <a:t> - </a:t>
            </a:r>
            <a:r>
              <a:rPr lang="ru-RU" dirty="0" err="1"/>
              <a:t>бензинді</a:t>
            </a:r>
            <a:r>
              <a:rPr lang="ru-RU" dirty="0"/>
              <a:t>, дизель </a:t>
            </a:r>
            <a:r>
              <a:rPr lang="ru-RU" dirty="0" err="1"/>
              <a:t>отынын</a:t>
            </a:r>
            <a:r>
              <a:rPr lang="ru-RU" dirty="0"/>
              <a:t> </a:t>
            </a:r>
            <a:r>
              <a:rPr lang="ru-RU" dirty="0" err="1"/>
              <a:t>және</a:t>
            </a:r>
            <a:r>
              <a:rPr lang="ru-RU" dirty="0"/>
              <a:t> </a:t>
            </a:r>
            <a:r>
              <a:rPr lang="ru-RU" dirty="0" err="1"/>
              <a:t>мазутты</a:t>
            </a:r>
            <a:r>
              <a:rPr lang="ru-RU" dirty="0"/>
              <a:t> </a:t>
            </a:r>
            <a:r>
              <a:rPr lang="ru-RU" dirty="0" err="1"/>
              <a:t>өтк</a:t>
            </a:r>
            <a:r>
              <a:rPr lang="en-US" dirty="0" err="1"/>
              <a:t>i</a:t>
            </a:r>
            <a:r>
              <a:rPr lang="ru-RU" dirty="0" err="1"/>
              <a:t>зуді</a:t>
            </a:r>
            <a:r>
              <a:rPr lang="ru-RU" dirty="0"/>
              <a:t>; </a:t>
            </a:r>
            <a:endParaRPr lang="ru-RU" dirty="0" smtClean="0"/>
          </a:p>
          <a:p>
            <a:r>
              <a:rPr lang="ru-RU" dirty="0" err="1" smtClean="0"/>
              <a:t>лотереялар</a:t>
            </a:r>
            <a:r>
              <a:rPr lang="ru-RU" dirty="0" smtClean="0"/>
              <a:t> </a:t>
            </a:r>
            <a:r>
              <a:rPr lang="ru-RU" dirty="0" err="1"/>
              <a:t>өткізуді</a:t>
            </a:r>
            <a:r>
              <a:rPr lang="ru-RU" dirty="0"/>
              <a:t>; </a:t>
            </a:r>
            <a:endParaRPr lang="ru-RU" dirty="0" smtClean="0"/>
          </a:p>
          <a:p>
            <a:r>
              <a:rPr lang="ru-RU" dirty="0" err="1" smtClean="0"/>
              <a:t>жер</a:t>
            </a:r>
            <a:r>
              <a:rPr lang="ru-RU" dirty="0" smtClean="0"/>
              <a:t> </a:t>
            </a:r>
            <a:r>
              <a:rPr lang="ru-RU" dirty="0" err="1"/>
              <a:t>қойнауын</a:t>
            </a:r>
            <a:r>
              <a:rPr lang="ru-RU" dirty="0"/>
              <a:t> </a:t>
            </a:r>
            <a:r>
              <a:rPr lang="ru-RU" dirty="0" err="1"/>
              <a:t>пайдалануды</a:t>
            </a:r>
            <a:r>
              <a:rPr lang="ru-RU" dirty="0"/>
              <a:t>; </a:t>
            </a:r>
            <a:r>
              <a:rPr lang="ru-RU" dirty="0" err="1"/>
              <a:t>шыны</a:t>
            </a:r>
            <a:r>
              <a:rPr lang="ru-RU" dirty="0"/>
              <a:t> </a:t>
            </a:r>
            <a:r>
              <a:rPr lang="ru-RU" dirty="0" err="1"/>
              <a:t>ыдыстарды</a:t>
            </a:r>
            <a:r>
              <a:rPr lang="ru-RU" dirty="0"/>
              <a:t> </a:t>
            </a:r>
            <a:r>
              <a:rPr lang="ru-RU" dirty="0" err="1"/>
              <a:t>жинауды</a:t>
            </a:r>
            <a:r>
              <a:rPr lang="ru-RU" dirty="0"/>
              <a:t> </a:t>
            </a:r>
            <a:r>
              <a:rPr lang="ru-RU" dirty="0" err="1"/>
              <a:t>және</a:t>
            </a:r>
            <a:r>
              <a:rPr lang="ru-RU" dirty="0"/>
              <a:t> </a:t>
            </a:r>
            <a:r>
              <a:rPr lang="ru-RU" dirty="0" err="1"/>
              <a:t>қабылдауды</a:t>
            </a:r>
            <a:r>
              <a:rPr lang="ru-RU" dirty="0"/>
              <a:t>; </a:t>
            </a:r>
            <a:endParaRPr lang="ru-RU" dirty="0" smtClean="0"/>
          </a:p>
          <a:p>
            <a:r>
              <a:rPr lang="ru-RU" dirty="0" err="1" smtClean="0"/>
              <a:t>түсті</a:t>
            </a:r>
            <a:r>
              <a:rPr lang="ru-RU" dirty="0" smtClean="0"/>
              <a:t> </a:t>
            </a:r>
            <a:r>
              <a:rPr lang="ru-RU" dirty="0" err="1"/>
              <a:t>және</a:t>
            </a:r>
            <a:r>
              <a:rPr lang="ru-RU" dirty="0"/>
              <a:t> </a:t>
            </a:r>
            <a:r>
              <a:rPr lang="ru-RU" dirty="0" err="1"/>
              <a:t>қара</a:t>
            </a:r>
            <a:r>
              <a:rPr lang="ru-RU" dirty="0"/>
              <a:t> металл </a:t>
            </a:r>
            <a:r>
              <a:rPr lang="ru-RU" dirty="0" err="1"/>
              <a:t>сынықтары</a:t>
            </a:r>
            <a:r>
              <a:rPr lang="ru-RU" dirty="0"/>
              <a:t> мен </a:t>
            </a:r>
            <a:r>
              <a:rPr lang="ru-RU" dirty="0" err="1"/>
              <a:t>қалдықтарын</a:t>
            </a:r>
            <a:r>
              <a:rPr lang="ru-RU" dirty="0"/>
              <a:t> </a:t>
            </a:r>
            <a:r>
              <a:rPr lang="ru-RU" dirty="0" err="1"/>
              <a:t>жинауды</a:t>
            </a:r>
            <a:r>
              <a:rPr lang="ru-RU" dirty="0"/>
              <a:t> (</a:t>
            </a:r>
            <a:r>
              <a:rPr lang="ru-RU" dirty="0" err="1"/>
              <a:t>дайындауды</a:t>
            </a:r>
            <a:r>
              <a:rPr lang="ru-RU" dirty="0"/>
              <a:t>), </a:t>
            </a:r>
            <a:r>
              <a:rPr lang="ru-RU" dirty="0" err="1"/>
              <a:t>сақтауды</a:t>
            </a:r>
            <a:r>
              <a:rPr lang="ru-RU" dirty="0"/>
              <a:t>, </a:t>
            </a:r>
            <a:r>
              <a:rPr lang="ru-RU" dirty="0" err="1"/>
              <a:t>қайта</a:t>
            </a:r>
            <a:r>
              <a:rPr lang="ru-RU" dirty="0"/>
              <a:t> </a:t>
            </a:r>
            <a:r>
              <a:rPr lang="ru-RU" dirty="0" err="1"/>
              <a:t>өңдеуді</a:t>
            </a:r>
            <a:r>
              <a:rPr lang="ru-RU" dirty="0"/>
              <a:t> </a:t>
            </a:r>
            <a:r>
              <a:rPr lang="ru-RU" dirty="0" err="1"/>
              <a:t>және</a:t>
            </a:r>
            <a:r>
              <a:rPr lang="ru-RU" dirty="0"/>
              <a:t> </a:t>
            </a:r>
            <a:r>
              <a:rPr lang="ru-RU" dirty="0" err="1"/>
              <a:t>өтк</a:t>
            </a:r>
            <a:r>
              <a:rPr lang="en-US" dirty="0" err="1"/>
              <a:t>i</a:t>
            </a:r>
            <a:r>
              <a:rPr lang="ru-RU" dirty="0" err="1" smtClean="0"/>
              <a:t>зуді</a:t>
            </a:r>
            <a:r>
              <a:rPr lang="ru-RU" dirty="0" smtClean="0"/>
              <a:t>;</a:t>
            </a:r>
          </a:p>
          <a:p>
            <a:r>
              <a:rPr lang="ru-RU" dirty="0" err="1" smtClean="0"/>
              <a:t>консультациялық</a:t>
            </a:r>
            <a:r>
              <a:rPr lang="ru-RU" dirty="0" smtClean="0"/>
              <a:t> </a:t>
            </a:r>
            <a:r>
              <a:rPr lang="ru-RU" dirty="0" err="1"/>
              <a:t>қызметтер</a:t>
            </a:r>
            <a:r>
              <a:rPr lang="ru-RU" dirty="0"/>
              <a:t> </a:t>
            </a:r>
            <a:r>
              <a:rPr lang="ru-RU" dirty="0" err="1"/>
              <a:t>көрсетуді</a:t>
            </a:r>
            <a:r>
              <a:rPr lang="ru-RU" dirty="0"/>
              <a:t>; </a:t>
            </a:r>
            <a:endParaRPr lang="ru-RU" dirty="0" smtClean="0"/>
          </a:p>
          <a:p>
            <a:r>
              <a:rPr lang="ru-RU" dirty="0" err="1" smtClean="0"/>
              <a:t>бухгалтерлік</a:t>
            </a:r>
            <a:r>
              <a:rPr lang="ru-RU" dirty="0" smtClean="0"/>
              <a:t> </a:t>
            </a:r>
            <a:r>
              <a:rPr lang="ru-RU" dirty="0" err="1"/>
              <a:t>есеп</a:t>
            </a:r>
            <a:r>
              <a:rPr lang="ru-RU" dirty="0"/>
              <a:t> </a:t>
            </a:r>
            <a:r>
              <a:rPr lang="ru-RU" dirty="0" err="1"/>
              <a:t>немесе</a:t>
            </a:r>
            <a:r>
              <a:rPr lang="ru-RU" dirty="0"/>
              <a:t> аудит </a:t>
            </a:r>
            <a:r>
              <a:rPr lang="ru-RU" dirty="0" err="1"/>
              <a:t>саласындағы</a:t>
            </a:r>
            <a:r>
              <a:rPr lang="ru-RU" dirty="0"/>
              <a:t> </a:t>
            </a:r>
            <a:r>
              <a:rPr lang="ru-RU" dirty="0" err="1"/>
              <a:t>қызметті</a:t>
            </a:r>
            <a:r>
              <a:rPr lang="ru-RU" dirty="0"/>
              <a:t>; </a:t>
            </a:r>
            <a:endParaRPr lang="ru-RU" dirty="0" smtClean="0"/>
          </a:p>
          <a:p>
            <a:r>
              <a:rPr lang="ru-RU" dirty="0" err="1" smtClean="0"/>
              <a:t>сақтандыру</a:t>
            </a:r>
            <a:r>
              <a:rPr lang="ru-RU" dirty="0" smtClean="0"/>
              <a:t> </a:t>
            </a:r>
            <a:r>
              <a:rPr lang="ru-RU" dirty="0" err="1"/>
              <a:t>брокері</a:t>
            </a:r>
            <a:r>
              <a:rPr lang="ru-RU" dirty="0"/>
              <a:t> мен </a:t>
            </a:r>
            <a:r>
              <a:rPr lang="ru-RU" dirty="0" err="1"/>
              <a:t>сақтандыру</a:t>
            </a:r>
            <a:r>
              <a:rPr lang="ru-RU" dirty="0"/>
              <a:t> </a:t>
            </a:r>
            <a:r>
              <a:rPr lang="ru-RU" dirty="0" err="1"/>
              <a:t>агентінің</a:t>
            </a:r>
            <a:r>
              <a:rPr lang="ru-RU" dirty="0"/>
              <a:t> </a:t>
            </a:r>
            <a:r>
              <a:rPr lang="ru-RU" dirty="0" err="1"/>
              <a:t>қаржы</a:t>
            </a:r>
            <a:r>
              <a:rPr lang="ru-RU" dirty="0"/>
              <a:t>, </a:t>
            </a:r>
            <a:r>
              <a:rPr lang="ru-RU" dirty="0" err="1"/>
              <a:t>сақтандыру</a:t>
            </a:r>
            <a:r>
              <a:rPr lang="ru-RU" dirty="0"/>
              <a:t> </a:t>
            </a:r>
            <a:r>
              <a:rPr lang="ru-RU" dirty="0" err="1"/>
              <a:t>қызметін</a:t>
            </a:r>
            <a:r>
              <a:rPr lang="ru-RU" dirty="0"/>
              <a:t> </a:t>
            </a:r>
            <a:r>
              <a:rPr lang="ru-RU" dirty="0" err="1"/>
              <a:t>және</a:t>
            </a:r>
            <a:r>
              <a:rPr lang="ru-RU" dirty="0"/>
              <a:t> </a:t>
            </a:r>
            <a:r>
              <a:rPr lang="ru-RU" dirty="0" err="1"/>
              <a:t>делдалдық</a:t>
            </a:r>
            <a:r>
              <a:rPr lang="ru-RU" dirty="0"/>
              <a:t> </a:t>
            </a:r>
            <a:r>
              <a:rPr lang="ru-RU" dirty="0" err="1"/>
              <a:t>қызметін</a:t>
            </a:r>
            <a:r>
              <a:rPr lang="ru-RU" dirty="0"/>
              <a:t>; </a:t>
            </a:r>
            <a:endParaRPr lang="ru-RU" dirty="0" smtClean="0"/>
          </a:p>
          <a:p>
            <a:r>
              <a:rPr lang="ru-RU" dirty="0" err="1" smtClean="0"/>
              <a:t>құқық</a:t>
            </a:r>
            <a:r>
              <a:rPr lang="ru-RU" dirty="0"/>
              <a:t>, </a:t>
            </a:r>
            <a:r>
              <a:rPr lang="ru-RU" dirty="0" err="1"/>
              <a:t>әділет</a:t>
            </a:r>
            <a:r>
              <a:rPr lang="ru-RU" dirty="0"/>
              <a:t> </a:t>
            </a:r>
            <a:r>
              <a:rPr lang="ru-RU" dirty="0" err="1"/>
              <a:t>және</a:t>
            </a:r>
            <a:r>
              <a:rPr lang="ru-RU" dirty="0"/>
              <a:t> сот </a:t>
            </a:r>
            <a:r>
              <a:rPr lang="ru-RU" dirty="0" err="1"/>
              <a:t>төрелігі</a:t>
            </a:r>
            <a:r>
              <a:rPr lang="ru-RU" dirty="0"/>
              <a:t> </a:t>
            </a:r>
            <a:r>
              <a:rPr lang="ru-RU" dirty="0" err="1"/>
              <a:t>саласындағы</a:t>
            </a:r>
            <a:r>
              <a:rPr lang="ru-RU" dirty="0"/>
              <a:t> </a:t>
            </a:r>
            <a:r>
              <a:rPr lang="ru-RU" dirty="0" err="1"/>
              <a:t>қызметті</a:t>
            </a:r>
            <a:r>
              <a:rPr lang="ru-RU" dirty="0"/>
              <a:t>; </a:t>
            </a:r>
            <a:endParaRPr lang="ru-RU" dirty="0" smtClean="0"/>
          </a:p>
          <a:p>
            <a:r>
              <a:rPr lang="ru-RU" dirty="0" err="1" smtClean="0"/>
              <a:t>қаржы</a:t>
            </a:r>
            <a:r>
              <a:rPr lang="ru-RU" dirty="0" smtClean="0"/>
              <a:t> </a:t>
            </a:r>
            <a:r>
              <a:rPr lang="ru-RU" dirty="0" err="1"/>
              <a:t>лизингі</a:t>
            </a:r>
            <a:r>
              <a:rPr lang="ru-RU" dirty="0"/>
              <a:t> </a:t>
            </a:r>
            <a:r>
              <a:rPr lang="ru-RU" dirty="0" err="1"/>
              <a:t>шеңберіндегі</a:t>
            </a:r>
            <a:r>
              <a:rPr lang="ru-RU" dirty="0"/>
              <a:t> </a:t>
            </a:r>
            <a:r>
              <a:rPr lang="ru-RU" dirty="0" err="1"/>
              <a:t>қызметті</a:t>
            </a:r>
            <a:r>
              <a:rPr lang="ru-RU" dirty="0"/>
              <a:t> </a:t>
            </a:r>
            <a:r>
              <a:rPr lang="ru-RU" b="1" dirty="0" err="1"/>
              <a:t>жүзеге</a:t>
            </a:r>
            <a:r>
              <a:rPr lang="ru-RU" b="1" dirty="0"/>
              <a:t> </a:t>
            </a:r>
            <a:r>
              <a:rPr lang="ru-RU" b="1" dirty="0" err="1"/>
              <a:t>асырмайтын</a:t>
            </a:r>
            <a:r>
              <a:rPr lang="ru-RU" b="1" dirty="0"/>
              <a:t> </a:t>
            </a:r>
            <a:r>
              <a:rPr lang="ru-RU" b="1" dirty="0" err="1"/>
              <a:t>салық</a:t>
            </a:r>
            <a:r>
              <a:rPr lang="ru-RU" b="1" dirty="0"/>
              <a:t> </a:t>
            </a:r>
            <a:r>
              <a:rPr lang="ru-RU" b="1" dirty="0" err="1"/>
              <a:t>төлеушілер</a:t>
            </a:r>
            <a:r>
              <a:rPr lang="ru-RU" b="1" dirty="0"/>
              <a:t> </a:t>
            </a:r>
            <a:r>
              <a:rPr lang="ru-RU" b="1" dirty="0" err="1"/>
              <a:t>қолдануға</a:t>
            </a:r>
            <a:r>
              <a:rPr lang="ru-RU" b="1" dirty="0"/>
              <a:t> </a:t>
            </a:r>
            <a:r>
              <a:rPr lang="ru-RU" b="1" dirty="0" err="1"/>
              <a:t>құқылы</a:t>
            </a:r>
            <a:endParaRPr lang="ru-RU" b="1" dirty="0"/>
          </a:p>
        </p:txBody>
      </p:sp>
    </p:spTree>
    <p:extLst>
      <p:ext uri="{BB962C8B-B14F-4D97-AF65-F5344CB8AC3E}">
        <p14:creationId xmlns:p14="http://schemas.microsoft.com/office/powerpoint/2010/main" val="28810508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908720"/>
            <a:ext cx="8229600" cy="5217443"/>
          </a:xfrm>
        </p:spPr>
        <p:txBody>
          <a:bodyPr>
            <a:normAutofit fontScale="85000" lnSpcReduction="20000"/>
          </a:bodyPr>
          <a:lstStyle/>
          <a:p>
            <a:r>
              <a:rPr lang="ru-RU" dirty="0"/>
              <a:t>2) </a:t>
            </a:r>
            <a:r>
              <a:rPr lang="ru-RU" dirty="0" err="1"/>
              <a:t>арнаулы</a:t>
            </a:r>
            <a:r>
              <a:rPr lang="ru-RU" dirty="0"/>
              <a:t> </a:t>
            </a:r>
            <a:r>
              <a:rPr lang="ru-RU" dirty="0" err="1"/>
              <a:t>салық</a:t>
            </a:r>
            <a:r>
              <a:rPr lang="ru-RU" dirty="0"/>
              <a:t> </a:t>
            </a:r>
            <a:r>
              <a:rPr lang="ru-RU" dirty="0" err="1"/>
              <a:t>режимі</a:t>
            </a:r>
            <a:r>
              <a:rPr lang="ru-RU" dirty="0"/>
              <a:t> </a:t>
            </a:r>
            <a:r>
              <a:rPr lang="ru-RU" dirty="0" err="1"/>
              <a:t>үшін</a:t>
            </a:r>
            <a:r>
              <a:rPr lang="ru-RU" dirty="0"/>
              <a:t> </a:t>
            </a:r>
            <a:r>
              <a:rPr lang="ru-RU" dirty="0" err="1"/>
              <a:t>салықтық</a:t>
            </a:r>
            <a:r>
              <a:rPr lang="ru-RU" dirty="0"/>
              <a:t> </a:t>
            </a:r>
            <a:r>
              <a:rPr lang="ru-RU" dirty="0" err="1"/>
              <a:t>кезеңдегі</a:t>
            </a:r>
            <a:r>
              <a:rPr lang="ru-RU" dirty="0"/>
              <a:t> </a:t>
            </a:r>
            <a:r>
              <a:rPr lang="ru-RU" dirty="0" err="1"/>
              <a:t>кірісі</a:t>
            </a:r>
            <a:r>
              <a:rPr lang="ru-RU" dirty="0"/>
              <a:t>: патент </a:t>
            </a:r>
            <a:r>
              <a:rPr lang="ru-RU" dirty="0" err="1"/>
              <a:t>негізінде</a:t>
            </a:r>
            <a:r>
              <a:rPr lang="ru-RU" dirty="0"/>
              <a:t> - </a:t>
            </a:r>
            <a:r>
              <a:rPr lang="ru-RU" dirty="0" err="1"/>
              <a:t>республикалық</a:t>
            </a:r>
            <a:r>
              <a:rPr lang="ru-RU" dirty="0"/>
              <a:t> бюджет </a:t>
            </a:r>
            <a:r>
              <a:rPr lang="ru-RU" dirty="0" err="1"/>
              <a:t>туралы</a:t>
            </a:r>
            <a:r>
              <a:rPr lang="ru-RU" dirty="0"/>
              <a:t> </a:t>
            </a:r>
            <a:r>
              <a:rPr lang="ru-RU" dirty="0" err="1"/>
              <a:t>заңда</a:t>
            </a:r>
            <a:r>
              <a:rPr lang="ru-RU" dirty="0"/>
              <a:t> </a:t>
            </a:r>
            <a:r>
              <a:rPr lang="ru-RU" dirty="0" err="1"/>
              <a:t>белгіленген</a:t>
            </a:r>
            <a:r>
              <a:rPr lang="ru-RU" dirty="0"/>
              <a:t> </a:t>
            </a:r>
            <a:r>
              <a:rPr lang="ru-RU" dirty="0" err="1"/>
              <a:t>және</a:t>
            </a:r>
            <a:r>
              <a:rPr lang="ru-RU" dirty="0"/>
              <a:t> </a:t>
            </a:r>
            <a:r>
              <a:rPr lang="ru-RU" dirty="0" err="1"/>
              <a:t>тиісті</a:t>
            </a:r>
            <a:r>
              <a:rPr lang="ru-RU" dirty="0"/>
              <a:t> </a:t>
            </a:r>
            <a:r>
              <a:rPr lang="ru-RU" dirty="0" err="1"/>
              <a:t>қаржы</a:t>
            </a:r>
            <a:r>
              <a:rPr lang="ru-RU" dirty="0"/>
              <a:t> </a:t>
            </a:r>
            <a:r>
              <a:rPr lang="ru-RU" dirty="0" err="1"/>
              <a:t>жылының</a:t>
            </a:r>
            <a:r>
              <a:rPr lang="ru-RU" dirty="0"/>
              <a:t> 1 </a:t>
            </a:r>
            <a:r>
              <a:rPr lang="ru-RU" dirty="0" err="1"/>
              <a:t>қаңтарына</a:t>
            </a:r>
            <a:r>
              <a:rPr lang="ru-RU" dirty="0"/>
              <a:t> </a:t>
            </a:r>
            <a:r>
              <a:rPr lang="ru-RU" dirty="0" err="1"/>
              <a:t>қолданыста</a:t>
            </a:r>
            <a:r>
              <a:rPr lang="ru-RU" dirty="0"/>
              <a:t> </a:t>
            </a:r>
            <a:r>
              <a:rPr lang="ru-RU" dirty="0" err="1"/>
              <a:t>болатын</a:t>
            </a:r>
            <a:r>
              <a:rPr lang="ru-RU" dirty="0"/>
              <a:t> </a:t>
            </a:r>
            <a:r>
              <a:rPr lang="ru-RU" dirty="0" err="1"/>
              <a:t>айлық</a:t>
            </a:r>
            <a:r>
              <a:rPr lang="ru-RU" dirty="0"/>
              <a:t> </a:t>
            </a:r>
            <a:r>
              <a:rPr lang="ru-RU" dirty="0" err="1"/>
              <a:t>есептік</a:t>
            </a:r>
            <a:r>
              <a:rPr lang="ru-RU" dirty="0"/>
              <a:t> </a:t>
            </a:r>
            <a:r>
              <a:rPr lang="ru-RU" dirty="0" err="1"/>
              <a:t>көрсеткіштің</a:t>
            </a:r>
            <a:r>
              <a:rPr lang="ru-RU" dirty="0"/>
              <a:t> 3 528 </a:t>
            </a:r>
            <a:r>
              <a:rPr lang="ru-RU" dirty="0" err="1"/>
              <a:t>еселенген</a:t>
            </a:r>
            <a:r>
              <a:rPr lang="ru-RU" dirty="0"/>
              <a:t> </a:t>
            </a:r>
            <a:r>
              <a:rPr lang="ru-RU" dirty="0" err="1"/>
              <a:t>мөлшерінен</a:t>
            </a:r>
            <a:r>
              <a:rPr lang="ru-RU" dirty="0"/>
              <a:t>; </a:t>
            </a:r>
            <a:endParaRPr lang="ru-RU" dirty="0" smtClean="0"/>
          </a:p>
          <a:p>
            <a:r>
              <a:rPr lang="ru-RU" dirty="0" err="1" smtClean="0"/>
              <a:t>оңайлатылған</a:t>
            </a:r>
            <a:r>
              <a:rPr lang="ru-RU" dirty="0" smtClean="0"/>
              <a:t> </a:t>
            </a:r>
            <a:r>
              <a:rPr lang="ru-RU" dirty="0"/>
              <a:t>декларация </a:t>
            </a:r>
            <a:r>
              <a:rPr lang="ru-RU" dirty="0" err="1"/>
              <a:t>негізінде</a:t>
            </a:r>
            <a:r>
              <a:rPr lang="ru-RU" dirty="0"/>
              <a:t> - </a:t>
            </a:r>
            <a:r>
              <a:rPr lang="ru-RU" dirty="0" err="1"/>
              <a:t>республикалық</a:t>
            </a:r>
            <a:r>
              <a:rPr lang="ru-RU" dirty="0"/>
              <a:t> бюджет </a:t>
            </a:r>
            <a:r>
              <a:rPr lang="ru-RU" dirty="0" err="1"/>
              <a:t>туралы</a:t>
            </a:r>
            <a:r>
              <a:rPr lang="ru-RU" dirty="0"/>
              <a:t> </a:t>
            </a:r>
            <a:r>
              <a:rPr lang="ru-RU" dirty="0" err="1"/>
              <a:t>заңда</a:t>
            </a:r>
            <a:r>
              <a:rPr lang="ru-RU" dirty="0"/>
              <a:t> </a:t>
            </a:r>
            <a:r>
              <a:rPr lang="ru-RU" dirty="0" err="1"/>
              <a:t>белгіленген</a:t>
            </a:r>
            <a:r>
              <a:rPr lang="ru-RU" dirty="0"/>
              <a:t> </a:t>
            </a:r>
            <a:r>
              <a:rPr lang="ru-RU" dirty="0" err="1"/>
              <a:t>және</a:t>
            </a:r>
            <a:r>
              <a:rPr lang="ru-RU" dirty="0"/>
              <a:t> </a:t>
            </a:r>
            <a:r>
              <a:rPr lang="ru-RU" dirty="0" err="1"/>
              <a:t>тиісті</a:t>
            </a:r>
            <a:r>
              <a:rPr lang="ru-RU" dirty="0"/>
              <a:t> </a:t>
            </a:r>
            <a:r>
              <a:rPr lang="ru-RU" dirty="0" err="1"/>
              <a:t>қаржы</a:t>
            </a:r>
            <a:r>
              <a:rPr lang="ru-RU" dirty="0"/>
              <a:t> </a:t>
            </a:r>
            <a:r>
              <a:rPr lang="ru-RU" dirty="0" err="1"/>
              <a:t>жылының</a:t>
            </a:r>
            <a:r>
              <a:rPr lang="ru-RU" dirty="0"/>
              <a:t> 1 </a:t>
            </a:r>
            <a:r>
              <a:rPr lang="ru-RU" dirty="0" err="1"/>
              <a:t>қаңтарына</a:t>
            </a:r>
            <a:r>
              <a:rPr lang="ru-RU" dirty="0"/>
              <a:t> </a:t>
            </a:r>
            <a:r>
              <a:rPr lang="ru-RU" dirty="0" err="1"/>
              <a:t>қолданыста</a:t>
            </a:r>
            <a:r>
              <a:rPr lang="ru-RU" dirty="0"/>
              <a:t> </a:t>
            </a:r>
            <a:r>
              <a:rPr lang="ru-RU" dirty="0" err="1"/>
              <a:t>болатын</a:t>
            </a:r>
            <a:r>
              <a:rPr lang="ru-RU" dirty="0"/>
              <a:t> </a:t>
            </a:r>
            <a:r>
              <a:rPr lang="ru-RU" dirty="0" err="1"/>
              <a:t>айлық</a:t>
            </a:r>
            <a:r>
              <a:rPr lang="ru-RU" dirty="0"/>
              <a:t> </a:t>
            </a:r>
            <a:r>
              <a:rPr lang="ru-RU" dirty="0" err="1"/>
              <a:t>есептік</a:t>
            </a:r>
            <a:r>
              <a:rPr lang="ru-RU" dirty="0"/>
              <a:t> </a:t>
            </a:r>
            <a:r>
              <a:rPr lang="ru-RU" dirty="0" err="1"/>
              <a:t>көрсеткіштің</a:t>
            </a:r>
            <a:r>
              <a:rPr lang="ru-RU" dirty="0"/>
              <a:t> 24 038 </a:t>
            </a:r>
            <a:r>
              <a:rPr lang="ru-RU" dirty="0" err="1"/>
              <a:t>еселенген</a:t>
            </a:r>
            <a:r>
              <a:rPr lang="ru-RU" dirty="0"/>
              <a:t> </a:t>
            </a:r>
            <a:r>
              <a:rPr lang="ru-RU" dirty="0" err="1" smtClean="0"/>
              <a:t>мөлшерінен</a:t>
            </a:r>
            <a:r>
              <a:rPr lang="ru-RU" dirty="0" smtClean="0"/>
              <a:t>;</a:t>
            </a:r>
          </a:p>
          <a:p>
            <a:r>
              <a:rPr lang="ru-RU" dirty="0" err="1" smtClean="0"/>
              <a:t>тіркелген</a:t>
            </a:r>
            <a:r>
              <a:rPr lang="ru-RU" dirty="0" smtClean="0"/>
              <a:t> </a:t>
            </a:r>
            <a:r>
              <a:rPr lang="ru-RU" dirty="0" err="1"/>
              <a:t>шегерімді</a:t>
            </a:r>
            <a:r>
              <a:rPr lang="ru-RU" dirty="0"/>
              <a:t> </a:t>
            </a:r>
            <a:r>
              <a:rPr lang="ru-RU" dirty="0" err="1"/>
              <a:t>пайдаланумен</a:t>
            </a:r>
            <a:r>
              <a:rPr lang="ru-RU" dirty="0"/>
              <a:t> - </a:t>
            </a:r>
            <a:r>
              <a:rPr lang="ru-RU" dirty="0" err="1"/>
              <a:t>республикалық</a:t>
            </a:r>
            <a:r>
              <a:rPr lang="ru-RU" dirty="0"/>
              <a:t> бюджет </a:t>
            </a:r>
            <a:r>
              <a:rPr lang="ru-RU" dirty="0" err="1"/>
              <a:t>туралы</a:t>
            </a:r>
            <a:r>
              <a:rPr lang="ru-RU" dirty="0"/>
              <a:t> </a:t>
            </a:r>
            <a:r>
              <a:rPr lang="ru-RU" dirty="0" err="1"/>
              <a:t>заңда</a:t>
            </a:r>
            <a:r>
              <a:rPr lang="ru-RU" dirty="0"/>
              <a:t> </a:t>
            </a:r>
            <a:r>
              <a:rPr lang="ru-RU" dirty="0" err="1"/>
              <a:t>белгіленген</a:t>
            </a:r>
            <a:r>
              <a:rPr lang="ru-RU" dirty="0"/>
              <a:t> </a:t>
            </a:r>
            <a:r>
              <a:rPr lang="ru-RU" dirty="0" err="1"/>
              <a:t>және</a:t>
            </a:r>
            <a:r>
              <a:rPr lang="ru-RU" dirty="0"/>
              <a:t> </a:t>
            </a:r>
            <a:r>
              <a:rPr lang="ru-RU" dirty="0" err="1"/>
              <a:t>тиісті</a:t>
            </a:r>
            <a:r>
              <a:rPr lang="ru-RU" dirty="0"/>
              <a:t> </a:t>
            </a:r>
            <a:r>
              <a:rPr lang="ru-RU" dirty="0" err="1"/>
              <a:t>қаржы</a:t>
            </a:r>
            <a:r>
              <a:rPr lang="ru-RU" dirty="0"/>
              <a:t> </a:t>
            </a:r>
            <a:r>
              <a:rPr lang="ru-RU" dirty="0" err="1"/>
              <a:t>жылының</a:t>
            </a:r>
            <a:r>
              <a:rPr lang="ru-RU" dirty="0"/>
              <a:t> 1 </a:t>
            </a:r>
            <a:r>
              <a:rPr lang="ru-RU" dirty="0" err="1"/>
              <a:t>қаңтарына</a:t>
            </a:r>
            <a:r>
              <a:rPr lang="ru-RU" dirty="0"/>
              <a:t> </a:t>
            </a:r>
            <a:r>
              <a:rPr lang="ru-RU" dirty="0" err="1"/>
              <a:t>қолданыста</a:t>
            </a:r>
            <a:r>
              <a:rPr lang="ru-RU" dirty="0"/>
              <a:t> </a:t>
            </a:r>
            <a:r>
              <a:rPr lang="ru-RU" dirty="0" err="1"/>
              <a:t>болатын</a:t>
            </a:r>
            <a:r>
              <a:rPr lang="ru-RU" dirty="0"/>
              <a:t> </a:t>
            </a:r>
            <a:r>
              <a:rPr lang="ru-RU" dirty="0" err="1"/>
              <a:t>айлық</a:t>
            </a:r>
            <a:r>
              <a:rPr lang="ru-RU" dirty="0"/>
              <a:t> </a:t>
            </a:r>
            <a:r>
              <a:rPr lang="ru-RU" dirty="0" err="1"/>
              <a:t>есептік</a:t>
            </a:r>
            <a:r>
              <a:rPr lang="ru-RU" dirty="0"/>
              <a:t> </a:t>
            </a:r>
            <a:r>
              <a:rPr lang="ru-RU" dirty="0" err="1"/>
              <a:t>көрсеткіштің</a:t>
            </a:r>
            <a:r>
              <a:rPr lang="ru-RU" dirty="0"/>
              <a:t> 144 184 </a:t>
            </a:r>
            <a:r>
              <a:rPr lang="ru-RU" dirty="0" err="1"/>
              <a:t>еселенген</a:t>
            </a:r>
            <a:r>
              <a:rPr lang="ru-RU" dirty="0"/>
              <a:t> </a:t>
            </a:r>
            <a:r>
              <a:rPr lang="ru-RU" dirty="0" err="1"/>
              <a:t>мөлшерінен</a:t>
            </a:r>
            <a:r>
              <a:rPr lang="ru-RU" dirty="0"/>
              <a:t> </a:t>
            </a:r>
            <a:r>
              <a:rPr lang="ru-RU" dirty="0" err="1"/>
              <a:t>аспайтын</a:t>
            </a:r>
            <a:r>
              <a:rPr lang="ru-RU" dirty="0"/>
              <a:t>;</a:t>
            </a:r>
          </a:p>
        </p:txBody>
      </p:sp>
    </p:spTree>
    <p:extLst>
      <p:ext uri="{BB962C8B-B14F-4D97-AF65-F5344CB8AC3E}">
        <p14:creationId xmlns:p14="http://schemas.microsoft.com/office/powerpoint/2010/main" val="127880939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a:t>684-бап. </a:t>
            </a:r>
            <a:r>
              <a:rPr lang="ru-RU" dirty="0" err="1"/>
              <a:t>Салықтық</a:t>
            </a:r>
            <a:r>
              <a:rPr lang="ru-RU" dirty="0"/>
              <a:t> </a:t>
            </a:r>
            <a:r>
              <a:rPr lang="ru-RU" dirty="0" err="1"/>
              <a:t>кезең</a:t>
            </a:r>
            <a:r>
              <a:rPr lang="ru-RU" dirty="0"/>
              <a:t> </a:t>
            </a:r>
          </a:p>
        </p:txBody>
      </p:sp>
      <p:sp>
        <p:nvSpPr>
          <p:cNvPr id="3" name="Объект 2"/>
          <p:cNvSpPr>
            <a:spLocks noGrp="1"/>
          </p:cNvSpPr>
          <p:nvPr>
            <p:ph idx="1"/>
          </p:nvPr>
        </p:nvSpPr>
        <p:spPr/>
        <p:txBody>
          <a:bodyPr/>
          <a:lstStyle/>
          <a:p>
            <a:r>
              <a:rPr lang="ru-RU" dirty="0" smtClean="0"/>
              <a:t>1</a:t>
            </a:r>
            <a:r>
              <a:rPr lang="ru-RU" dirty="0"/>
              <a:t>. Патент нег</a:t>
            </a:r>
            <a:r>
              <a:rPr lang="en-US" dirty="0" err="1"/>
              <a:t>i</a:t>
            </a:r>
            <a:r>
              <a:rPr lang="ru-RU" dirty="0"/>
              <a:t>з</a:t>
            </a:r>
            <a:r>
              <a:rPr lang="en-US" dirty="0" err="1"/>
              <a:t>i</a:t>
            </a:r>
            <a:r>
              <a:rPr lang="ru-RU" dirty="0" err="1"/>
              <a:t>нде</a:t>
            </a:r>
            <a:r>
              <a:rPr lang="ru-RU" dirty="0"/>
              <a:t> </a:t>
            </a:r>
            <a:r>
              <a:rPr lang="ru-RU" dirty="0" err="1"/>
              <a:t>немесе</a:t>
            </a:r>
            <a:r>
              <a:rPr lang="ru-RU" dirty="0"/>
              <a:t> </a:t>
            </a:r>
            <a:r>
              <a:rPr lang="ru-RU" dirty="0" err="1"/>
              <a:t>тіркелген</a:t>
            </a:r>
            <a:r>
              <a:rPr lang="ru-RU" dirty="0"/>
              <a:t> </a:t>
            </a:r>
            <a:r>
              <a:rPr lang="ru-RU" dirty="0" err="1"/>
              <a:t>шегерімді</a:t>
            </a:r>
            <a:r>
              <a:rPr lang="ru-RU" dirty="0"/>
              <a:t> </a:t>
            </a:r>
            <a:r>
              <a:rPr lang="ru-RU" dirty="0" err="1"/>
              <a:t>пайдалана</a:t>
            </a:r>
            <a:r>
              <a:rPr lang="ru-RU" dirty="0"/>
              <a:t> </a:t>
            </a:r>
            <a:r>
              <a:rPr lang="ru-RU" dirty="0" err="1"/>
              <a:t>отырып</a:t>
            </a:r>
            <a:r>
              <a:rPr lang="ru-RU" dirty="0"/>
              <a:t> </a:t>
            </a:r>
            <a:r>
              <a:rPr lang="ru-RU" dirty="0" err="1"/>
              <a:t>арнаулы</a:t>
            </a:r>
            <a:r>
              <a:rPr lang="ru-RU" dirty="0"/>
              <a:t> </a:t>
            </a:r>
            <a:r>
              <a:rPr lang="ru-RU" dirty="0" err="1"/>
              <a:t>салық</a:t>
            </a:r>
            <a:r>
              <a:rPr lang="ru-RU" dirty="0"/>
              <a:t> режим</a:t>
            </a:r>
            <a:r>
              <a:rPr lang="en-US" dirty="0" err="1"/>
              <a:t>i</a:t>
            </a:r>
            <a:r>
              <a:rPr lang="ru-RU" dirty="0"/>
              <a:t>н </a:t>
            </a:r>
            <a:r>
              <a:rPr lang="ru-RU" dirty="0" err="1"/>
              <a:t>қолдану</a:t>
            </a:r>
            <a:r>
              <a:rPr lang="ru-RU" dirty="0"/>
              <a:t> </a:t>
            </a:r>
            <a:r>
              <a:rPr lang="ru-RU" dirty="0" err="1"/>
              <a:t>үшін</a:t>
            </a:r>
            <a:r>
              <a:rPr lang="ru-RU" dirty="0"/>
              <a:t> </a:t>
            </a:r>
            <a:r>
              <a:rPr lang="ru-RU" dirty="0" err="1"/>
              <a:t>салықтық</a:t>
            </a:r>
            <a:r>
              <a:rPr lang="ru-RU" dirty="0"/>
              <a:t> </a:t>
            </a:r>
            <a:r>
              <a:rPr lang="ru-RU" b="1" dirty="0" err="1"/>
              <a:t>кезең</a:t>
            </a:r>
            <a:r>
              <a:rPr lang="ru-RU" b="1" dirty="0"/>
              <a:t> </a:t>
            </a:r>
            <a:r>
              <a:rPr lang="ru-RU" b="1" dirty="0" err="1"/>
              <a:t>күнт</a:t>
            </a:r>
            <a:r>
              <a:rPr lang="en-US" b="1" dirty="0" err="1"/>
              <a:t>i</a:t>
            </a:r>
            <a:r>
              <a:rPr lang="ru-RU" b="1" dirty="0" err="1"/>
              <a:t>збел</a:t>
            </a:r>
            <a:r>
              <a:rPr lang="en-US" b="1" dirty="0" err="1"/>
              <a:t>i</a:t>
            </a:r>
            <a:r>
              <a:rPr lang="ru-RU" b="1" dirty="0"/>
              <a:t>к </a:t>
            </a:r>
            <a:r>
              <a:rPr lang="ru-RU" b="1" dirty="0" err="1"/>
              <a:t>жыл</a:t>
            </a:r>
            <a:r>
              <a:rPr lang="ru-RU" b="1" dirty="0"/>
              <a:t> </a:t>
            </a:r>
            <a:r>
              <a:rPr lang="ru-RU" dirty="0" err="1"/>
              <a:t>болып</a:t>
            </a:r>
            <a:r>
              <a:rPr lang="ru-RU" dirty="0"/>
              <a:t> </a:t>
            </a:r>
            <a:r>
              <a:rPr lang="ru-RU" dirty="0" err="1"/>
              <a:t>табылады</a:t>
            </a:r>
            <a:r>
              <a:rPr lang="ru-RU" dirty="0"/>
              <a:t>. </a:t>
            </a:r>
            <a:endParaRPr lang="ru-RU" dirty="0" smtClean="0"/>
          </a:p>
          <a:p>
            <a:r>
              <a:rPr lang="ru-RU" dirty="0" smtClean="0"/>
              <a:t>2</a:t>
            </a:r>
            <a:r>
              <a:rPr lang="ru-RU" dirty="0"/>
              <a:t>. </a:t>
            </a:r>
            <a:r>
              <a:rPr lang="ru-RU" dirty="0" err="1"/>
              <a:t>Оңайлатылған</a:t>
            </a:r>
            <a:r>
              <a:rPr lang="ru-RU" dirty="0"/>
              <a:t> декларация нег</a:t>
            </a:r>
            <a:r>
              <a:rPr lang="en-US" dirty="0" err="1"/>
              <a:t>i</a:t>
            </a:r>
            <a:r>
              <a:rPr lang="ru-RU" dirty="0"/>
              <a:t>з</a:t>
            </a:r>
            <a:r>
              <a:rPr lang="en-US" dirty="0" err="1"/>
              <a:t>i</a:t>
            </a:r>
            <a:r>
              <a:rPr lang="ru-RU" dirty="0" err="1"/>
              <a:t>нде</a:t>
            </a:r>
            <a:r>
              <a:rPr lang="ru-RU" dirty="0"/>
              <a:t> </a:t>
            </a:r>
            <a:r>
              <a:rPr lang="ru-RU" dirty="0" err="1"/>
              <a:t>арнаулы</a:t>
            </a:r>
            <a:r>
              <a:rPr lang="ru-RU" dirty="0"/>
              <a:t> </a:t>
            </a:r>
            <a:r>
              <a:rPr lang="ru-RU" dirty="0" err="1"/>
              <a:t>салық</a:t>
            </a:r>
            <a:r>
              <a:rPr lang="ru-RU" dirty="0"/>
              <a:t> режим</a:t>
            </a:r>
            <a:r>
              <a:rPr lang="en-US" dirty="0" err="1"/>
              <a:t>i</a:t>
            </a:r>
            <a:r>
              <a:rPr lang="ru-RU" dirty="0"/>
              <a:t>н </a:t>
            </a:r>
            <a:r>
              <a:rPr lang="ru-RU" dirty="0" err="1"/>
              <a:t>қолдану</a:t>
            </a:r>
            <a:r>
              <a:rPr lang="ru-RU" dirty="0"/>
              <a:t> </a:t>
            </a:r>
            <a:r>
              <a:rPr lang="ru-RU" dirty="0" err="1"/>
              <a:t>үшін</a:t>
            </a:r>
            <a:r>
              <a:rPr lang="ru-RU" dirty="0"/>
              <a:t> </a:t>
            </a:r>
            <a:r>
              <a:rPr lang="ru-RU" dirty="0" err="1"/>
              <a:t>салықтық</a:t>
            </a:r>
            <a:r>
              <a:rPr lang="ru-RU" dirty="0"/>
              <a:t> </a:t>
            </a:r>
            <a:r>
              <a:rPr lang="ru-RU" b="1" dirty="0" err="1"/>
              <a:t>кезең</a:t>
            </a:r>
            <a:r>
              <a:rPr lang="ru-RU" b="1" dirty="0"/>
              <a:t> </a:t>
            </a:r>
            <a:r>
              <a:rPr lang="ru-RU" b="1" dirty="0" err="1"/>
              <a:t>жартыжылдық</a:t>
            </a:r>
            <a:r>
              <a:rPr lang="ru-RU" b="1" dirty="0"/>
              <a:t> </a:t>
            </a:r>
            <a:r>
              <a:rPr lang="ru-RU" dirty="0" err="1"/>
              <a:t>болып</a:t>
            </a:r>
            <a:r>
              <a:rPr lang="ru-RU" dirty="0"/>
              <a:t> </a:t>
            </a:r>
            <a:r>
              <a:rPr lang="ru-RU" dirty="0" err="1"/>
              <a:t>табылады</a:t>
            </a:r>
            <a:r>
              <a:rPr lang="ru-RU" dirty="0"/>
              <a:t>.</a:t>
            </a:r>
          </a:p>
        </p:txBody>
      </p:sp>
    </p:spTree>
    <p:extLst>
      <p:ext uri="{BB962C8B-B14F-4D97-AF65-F5344CB8AC3E}">
        <p14:creationId xmlns:p14="http://schemas.microsoft.com/office/powerpoint/2010/main" val="404871596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sz="2800" b="1" dirty="0" err="1"/>
              <a:t>Шағын</a:t>
            </a:r>
            <a:r>
              <a:rPr lang="ru-RU" sz="2800" b="1" dirty="0"/>
              <a:t> </a:t>
            </a:r>
            <a:r>
              <a:rPr lang="ru-RU" sz="2800" b="1" dirty="0" err="1"/>
              <a:t>бизнеске</a:t>
            </a:r>
            <a:r>
              <a:rPr lang="ru-RU" sz="2800" b="1" dirty="0"/>
              <a:t> </a:t>
            </a:r>
            <a:r>
              <a:rPr lang="ru-RU" sz="2800" b="1" dirty="0" err="1"/>
              <a:t>арналған</a:t>
            </a:r>
            <a:r>
              <a:rPr lang="ru-RU" sz="2800" b="1" dirty="0"/>
              <a:t> </a:t>
            </a:r>
            <a:r>
              <a:rPr lang="ru-RU" sz="2800" b="1" dirty="0" smtClean="0"/>
              <a:t>АСР </a:t>
            </a:r>
            <a:r>
              <a:rPr lang="ru-RU" sz="2800" b="1" dirty="0" err="1" smtClean="0"/>
              <a:t>үшін</a:t>
            </a:r>
            <a:r>
              <a:rPr lang="ru-RU" sz="2800" b="1" dirty="0" smtClean="0"/>
              <a:t> </a:t>
            </a:r>
            <a:r>
              <a:rPr lang="ru-RU" sz="2800" b="1" dirty="0" err="1"/>
              <a:t>салыстыру</a:t>
            </a:r>
            <a:r>
              <a:rPr lang="ru-RU" sz="2800" b="1" dirty="0"/>
              <a:t> </a:t>
            </a:r>
            <a:r>
              <a:rPr lang="ru-RU" sz="2800" b="1" dirty="0" err="1" smtClean="0"/>
              <a:t>кестесі</a:t>
            </a:r>
            <a:endParaRPr lang="ru-RU" sz="2800" b="1" dirty="0"/>
          </a:p>
        </p:txBody>
      </p:sp>
      <p:graphicFrame>
        <p:nvGraphicFramePr>
          <p:cNvPr id="4" name="Объект 3"/>
          <p:cNvGraphicFramePr>
            <a:graphicFrameLocks noGrp="1"/>
          </p:cNvGraphicFramePr>
          <p:nvPr>
            <p:ph idx="1"/>
            <p:extLst>
              <p:ext uri="{D42A27DB-BD31-4B8C-83A1-F6EECF244321}">
                <p14:modId xmlns:p14="http://schemas.microsoft.com/office/powerpoint/2010/main" val="260681339"/>
              </p:ext>
            </p:extLst>
          </p:nvPr>
        </p:nvGraphicFramePr>
        <p:xfrm>
          <a:off x="457200" y="1412777"/>
          <a:ext cx="8229600" cy="4764503"/>
        </p:xfrm>
        <a:graphic>
          <a:graphicData uri="http://schemas.openxmlformats.org/drawingml/2006/table">
            <a:tbl>
              <a:tblPr firstRow="1" bandRow="1">
                <a:tableStyleId>{5C22544A-7EE6-4342-B048-85BDC9FD1C3A}</a:tableStyleId>
              </a:tblPr>
              <a:tblGrid>
                <a:gridCol w="2057400"/>
                <a:gridCol w="2057400"/>
                <a:gridCol w="2057400"/>
                <a:gridCol w="2057400"/>
              </a:tblGrid>
              <a:tr h="951843">
                <a:tc>
                  <a:txBody>
                    <a:bodyPr/>
                    <a:lstStyle/>
                    <a:p>
                      <a:r>
                        <a:rPr lang="kk-KZ" dirty="0" smtClean="0"/>
                        <a:t>АСР/критерилер </a:t>
                      </a:r>
                      <a:endParaRPr lang="ru-RU" dirty="0"/>
                    </a:p>
                  </a:txBody>
                  <a:tcPr/>
                </a:tc>
                <a:tc>
                  <a:txBody>
                    <a:bodyPr/>
                    <a:lstStyle/>
                    <a:p>
                      <a:r>
                        <a:rPr lang="ru-RU" b="1" dirty="0" smtClean="0"/>
                        <a:t>патент </a:t>
                      </a:r>
                      <a:r>
                        <a:rPr lang="ru-RU" b="1" dirty="0" err="1" smtClean="0"/>
                        <a:t>негізінде</a:t>
                      </a:r>
                      <a:r>
                        <a:rPr lang="ru-RU" b="1" dirty="0" smtClean="0"/>
                        <a:t> </a:t>
                      </a:r>
                      <a:endParaRPr lang="ru-RU" dirty="0"/>
                    </a:p>
                  </a:txBody>
                  <a:tcPr/>
                </a:tc>
                <a:tc>
                  <a:txBody>
                    <a:bodyPr/>
                    <a:lstStyle/>
                    <a:p>
                      <a:r>
                        <a:rPr lang="ru-RU" b="1" dirty="0" err="1" smtClean="0"/>
                        <a:t>оңайлатылған</a:t>
                      </a:r>
                      <a:r>
                        <a:rPr lang="ru-RU" b="1" dirty="0" smtClean="0"/>
                        <a:t> декларация </a:t>
                      </a:r>
                      <a:r>
                        <a:rPr lang="ru-RU" b="1" dirty="0" err="1" smtClean="0"/>
                        <a:t>негізінде</a:t>
                      </a:r>
                      <a:r>
                        <a:rPr lang="ru-RU" dirty="0" smtClean="0"/>
                        <a:t> </a:t>
                      </a:r>
                      <a:endParaRPr lang="ru-RU" dirty="0"/>
                    </a:p>
                  </a:txBody>
                  <a:tcPr/>
                </a:tc>
                <a:tc>
                  <a:txBody>
                    <a:bodyPr/>
                    <a:lstStyle/>
                    <a:p>
                      <a:r>
                        <a:rPr lang="ru-RU" b="1" dirty="0" err="1" smtClean="0"/>
                        <a:t>тіркелген</a:t>
                      </a:r>
                      <a:r>
                        <a:rPr lang="ru-RU" b="1" dirty="0" smtClean="0"/>
                        <a:t> </a:t>
                      </a:r>
                      <a:r>
                        <a:rPr lang="ru-RU" b="1" dirty="0" err="1" smtClean="0"/>
                        <a:t>шегерімді</a:t>
                      </a:r>
                      <a:r>
                        <a:rPr lang="ru-RU" b="1" dirty="0" smtClean="0"/>
                        <a:t> </a:t>
                      </a:r>
                      <a:r>
                        <a:rPr lang="ru-RU" b="1" dirty="0" err="1" smtClean="0"/>
                        <a:t>пайдаланумен</a:t>
                      </a:r>
                      <a:r>
                        <a:rPr lang="ru-RU" b="1" dirty="0" smtClean="0"/>
                        <a:t> </a:t>
                      </a:r>
                      <a:endParaRPr lang="ru-RU" dirty="0"/>
                    </a:p>
                  </a:txBody>
                  <a:tcPr/>
                </a:tc>
              </a:tr>
              <a:tr h="386025">
                <a:tc>
                  <a:txBody>
                    <a:bodyPr/>
                    <a:lstStyle/>
                    <a:p>
                      <a:endParaRPr lang="ru-RU"/>
                    </a:p>
                  </a:txBody>
                  <a:tcPr/>
                </a:tc>
                <a:tc>
                  <a:txBody>
                    <a:bodyPr/>
                    <a:lstStyle/>
                    <a:p>
                      <a:endParaRPr lang="ru-RU"/>
                    </a:p>
                  </a:txBody>
                  <a:tcPr/>
                </a:tc>
                <a:tc>
                  <a:txBody>
                    <a:bodyPr/>
                    <a:lstStyle/>
                    <a:p>
                      <a:endParaRPr lang="ru-RU"/>
                    </a:p>
                  </a:txBody>
                  <a:tcPr/>
                </a:tc>
                <a:tc>
                  <a:txBody>
                    <a:bodyPr/>
                    <a:lstStyle/>
                    <a:p>
                      <a:endParaRPr lang="ru-RU"/>
                    </a:p>
                  </a:txBody>
                  <a:tcPr/>
                </a:tc>
              </a:tr>
              <a:tr h="666290">
                <a:tc>
                  <a:txBody>
                    <a:bodyPr/>
                    <a:lstStyle/>
                    <a:p>
                      <a:r>
                        <a:rPr lang="ru-RU" dirty="0" smtClean="0"/>
                        <a:t>СЕН</a:t>
                      </a:r>
                      <a:br>
                        <a:rPr lang="ru-RU" dirty="0" smtClean="0"/>
                      </a:br>
                      <a:endParaRPr lang="ru-RU" dirty="0"/>
                    </a:p>
                  </a:txBody>
                  <a:tcPr/>
                </a:tc>
                <a:tc>
                  <a:txBody>
                    <a:bodyPr/>
                    <a:lstStyle/>
                    <a:p>
                      <a:r>
                        <a:rPr lang="ru-RU" b="0" i="0" dirty="0" smtClean="0">
                          <a:solidFill>
                            <a:srgbClr val="000000"/>
                          </a:solidFill>
                          <a:effectLst/>
                          <a:latin typeface="Open Sans"/>
                        </a:rPr>
                        <a:t>  911.00</a:t>
                      </a:r>
                      <a:endParaRPr lang="ru-RU" dirty="0"/>
                    </a:p>
                  </a:txBody>
                  <a:tcPr/>
                </a:tc>
                <a:tc>
                  <a:txBody>
                    <a:bodyPr/>
                    <a:lstStyle/>
                    <a:p>
                      <a:r>
                        <a:rPr lang="ru-RU" b="0" i="0" dirty="0" smtClean="0">
                          <a:solidFill>
                            <a:srgbClr val="000000"/>
                          </a:solidFill>
                          <a:effectLst/>
                          <a:latin typeface="Open Sans"/>
                        </a:rPr>
                        <a:t>910.00</a:t>
                      </a:r>
                      <a:endParaRPr lang="ru-RU" dirty="0"/>
                    </a:p>
                  </a:txBody>
                  <a:tcPr/>
                </a:tc>
                <a:tc>
                  <a:txBody>
                    <a:bodyPr/>
                    <a:lstStyle/>
                    <a:p>
                      <a:r>
                        <a:rPr lang="ru-RU" b="0" i="0" dirty="0" smtClean="0">
                          <a:solidFill>
                            <a:srgbClr val="000000"/>
                          </a:solidFill>
                          <a:effectLst/>
                          <a:latin typeface="Open Sans"/>
                        </a:rPr>
                        <a:t>912.00  </a:t>
                      </a:r>
                      <a:endParaRPr lang="ru-RU" dirty="0"/>
                    </a:p>
                  </a:txBody>
                  <a:tcPr/>
                </a:tc>
              </a:tr>
              <a:tr h="1522949">
                <a:tc>
                  <a:txBody>
                    <a:bodyPr/>
                    <a:lstStyle/>
                    <a:p>
                      <a:r>
                        <a:rPr lang="ru-RU" dirty="0" err="1" smtClean="0"/>
                        <a:t>Салық</a:t>
                      </a:r>
                      <a:r>
                        <a:rPr lang="ru-RU" dirty="0" smtClean="0"/>
                        <a:t> салу </a:t>
                      </a:r>
                      <a:r>
                        <a:rPr lang="ru-RU" dirty="0" err="1" smtClean="0"/>
                        <a:t>объектісі</a:t>
                      </a:r>
                      <a:r>
                        <a:rPr lang="ru-RU" dirty="0" smtClean="0"/>
                        <a:t> </a:t>
                      </a:r>
                    </a:p>
                  </a:txBody>
                  <a:tcPr/>
                </a:tc>
                <a:tc>
                  <a:txBody>
                    <a:bodyPr/>
                    <a:lstStyle/>
                    <a:p>
                      <a:r>
                        <a:rPr lang="ru-RU" dirty="0" err="1" smtClean="0"/>
                        <a:t>Мәлімделген</a:t>
                      </a:r>
                      <a:r>
                        <a:rPr lang="ru-RU" dirty="0" smtClean="0"/>
                        <a:t> </a:t>
                      </a:r>
                      <a:r>
                        <a:rPr lang="ru-RU" dirty="0" err="1" smtClean="0"/>
                        <a:t>кіріс</a:t>
                      </a:r>
                      <a:r>
                        <a:rPr lang="ru-RU" dirty="0" smtClean="0"/>
                        <a:t> </a:t>
                      </a:r>
                    </a:p>
                  </a:txBody>
                  <a:tcPr/>
                </a:tc>
                <a:tc>
                  <a:txBody>
                    <a:bodyPr/>
                    <a:lstStyle/>
                    <a:p>
                      <a:r>
                        <a:rPr lang="ru-RU" dirty="0" err="1" smtClean="0"/>
                        <a:t>Нақты</a:t>
                      </a:r>
                      <a:r>
                        <a:rPr lang="ru-RU" dirty="0" smtClean="0"/>
                        <a:t> </a:t>
                      </a:r>
                      <a:r>
                        <a:rPr lang="ru-RU" dirty="0" err="1" smtClean="0"/>
                        <a:t>табыс</a:t>
                      </a:r>
                      <a:endParaRPr lang="ru-RU" dirty="0"/>
                    </a:p>
                  </a:txBody>
                  <a:tcPr/>
                </a:tc>
                <a:tc>
                  <a:txBody>
                    <a:bodyPr/>
                    <a:lstStyle/>
                    <a:p>
                      <a:r>
                        <a:rPr lang="ru-RU" dirty="0" err="1" smtClean="0"/>
                        <a:t>Салық</a:t>
                      </a:r>
                      <a:r>
                        <a:rPr lang="ru-RU" dirty="0" smtClean="0"/>
                        <a:t> </a:t>
                      </a:r>
                      <a:r>
                        <a:rPr lang="ru-RU" dirty="0" err="1" smtClean="0"/>
                        <a:t>салынатын</a:t>
                      </a:r>
                      <a:r>
                        <a:rPr lang="ru-RU" dirty="0" smtClean="0"/>
                        <a:t> </a:t>
                      </a:r>
                      <a:r>
                        <a:rPr lang="ru-RU" dirty="0" err="1" smtClean="0"/>
                        <a:t>табыс</a:t>
                      </a:r>
                      <a:r>
                        <a:rPr lang="ru-RU" dirty="0" smtClean="0"/>
                        <a:t> * (</a:t>
                      </a:r>
                      <a:r>
                        <a:rPr lang="ru-RU" dirty="0" err="1" smtClean="0"/>
                        <a:t>кіріс</a:t>
                      </a:r>
                      <a:r>
                        <a:rPr lang="ru-RU" dirty="0" smtClean="0"/>
                        <a:t> – </a:t>
                      </a:r>
                      <a:r>
                        <a:rPr lang="ru-RU" dirty="0" err="1" smtClean="0"/>
                        <a:t>шегерімдер</a:t>
                      </a:r>
                      <a:r>
                        <a:rPr lang="ru-RU" dirty="0" smtClean="0"/>
                        <a:t> – </a:t>
                      </a:r>
                      <a:r>
                        <a:rPr lang="ru-RU" dirty="0" err="1" smtClean="0"/>
                        <a:t>қосымша</a:t>
                      </a:r>
                      <a:r>
                        <a:rPr lang="ru-RU" dirty="0" smtClean="0"/>
                        <a:t> </a:t>
                      </a:r>
                      <a:r>
                        <a:rPr lang="ru-RU" dirty="0" err="1" smtClean="0"/>
                        <a:t>тіркелген</a:t>
                      </a:r>
                      <a:r>
                        <a:rPr lang="ru-RU" dirty="0" smtClean="0"/>
                        <a:t> </a:t>
                      </a:r>
                      <a:r>
                        <a:rPr lang="ru-RU" dirty="0" err="1" smtClean="0"/>
                        <a:t>шегерім</a:t>
                      </a:r>
                      <a:r>
                        <a:rPr lang="ru-RU" dirty="0" smtClean="0"/>
                        <a:t>)</a:t>
                      </a:r>
                      <a:endParaRPr lang="ru-RU" dirty="0"/>
                    </a:p>
                  </a:txBody>
                  <a:tcPr/>
                </a:tc>
              </a:tr>
              <a:tr h="1237396">
                <a:tc>
                  <a:txBody>
                    <a:bodyPr/>
                    <a:lstStyle/>
                    <a:p>
                      <a:r>
                        <a:rPr lang="ru-RU" dirty="0" err="1" smtClean="0"/>
                        <a:t>Табысқа</a:t>
                      </a:r>
                      <a:r>
                        <a:rPr lang="ru-RU" dirty="0" smtClean="0"/>
                        <a:t> </a:t>
                      </a:r>
                      <a:r>
                        <a:rPr lang="ru-RU" dirty="0" err="1" smtClean="0"/>
                        <a:t>салынатын</a:t>
                      </a:r>
                      <a:r>
                        <a:rPr lang="ru-RU" dirty="0" smtClean="0"/>
                        <a:t> </a:t>
                      </a:r>
                      <a:r>
                        <a:rPr lang="ru-RU" dirty="0" err="1" smtClean="0"/>
                        <a:t>салықтар</a:t>
                      </a:r>
                      <a:endParaRPr lang="ru-RU"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ru-RU" dirty="0" err="1" smtClean="0"/>
                        <a:t>Мәлімделген</a:t>
                      </a:r>
                      <a:r>
                        <a:rPr lang="ru-RU" dirty="0" smtClean="0"/>
                        <a:t> </a:t>
                      </a:r>
                      <a:r>
                        <a:rPr lang="ru-RU" dirty="0" err="1" smtClean="0"/>
                        <a:t>табыс</a:t>
                      </a:r>
                      <a:r>
                        <a:rPr lang="ru-RU" dirty="0" smtClean="0"/>
                        <a:t> </a:t>
                      </a:r>
                      <a:r>
                        <a:rPr lang="ru-RU" dirty="0" err="1" smtClean="0"/>
                        <a:t>бойынша</a:t>
                      </a:r>
                      <a:r>
                        <a:rPr lang="ru-RU" dirty="0" smtClean="0"/>
                        <a:t>: </a:t>
                      </a:r>
                      <a:r>
                        <a:rPr lang="ru-RU" dirty="0" err="1" smtClean="0"/>
                        <a:t>қызметтер</a:t>
                      </a:r>
                      <a:r>
                        <a:rPr lang="ru-RU" dirty="0" smtClean="0"/>
                        <a:t> - 1%</a:t>
                      </a:r>
                    </a:p>
                    <a:p>
                      <a:endParaRPr lang="ru-RU"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ru-RU" dirty="0" err="1" smtClean="0"/>
                        <a:t>Табыс</a:t>
                      </a:r>
                      <a:r>
                        <a:rPr lang="ru-RU" dirty="0" smtClean="0"/>
                        <a:t> </a:t>
                      </a:r>
                      <a:r>
                        <a:rPr lang="ru-RU" dirty="0" err="1" smtClean="0"/>
                        <a:t>салығы</a:t>
                      </a:r>
                      <a:r>
                        <a:rPr lang="ru-RU" dirty="0" smtClean="0"/>
                        <a:t> 3% </a:t>
                      </a:r>
                      <a:r>
                        <a:rPr lang="ru-RU" dirty="0" err="1" smtClean="0"/>
                        <a:t>оның</a:t>
                      </a:r>
                      <a:r>
                        <a:rPr lang="ru-RU" dirty="0" smtClean="0"/>
                        <a:t> </a:t>
                      </a:r>
                      <a:r>
                        <a:rPr lang="ru-RU" dirty="0" err="1" smtClean="0"/>
                        <a:t>ішінде</a:t>
                      </a:r>
                      <a:r>
                        <a:rPr lang="ru-RU" dirty="0" smtClean="0"/>
                        <a:t>: ½ - ЖТС</a:t>
                      </a:r>
                      <a:r>
                        <a:rPr lang="ru-RU" baseline="0" dirty="0" smtClean="0"/>
                        <a:t> </a:t>
                      </a:r>
                      <a:r>
                        <a:rPr lang="ru-RU" dirty="0" smtClean="0"/>
                        <a:t>/КТС; ½ - </a:t>
                      </a:r>
                      <a:r>
                        <a:rPr lang="ru-RU" dirty="0" err="1" smtClean="0"/>
                        <a:t>әлеуметтік</a:t>
                      </a:r>
                      <a:r>
                        <a:rPr lang="ru-RU" dirty="0" smtClean="0"/>
                        <a:t> </a:t>
                      </a:r>
                      <a:r>
                        <a:rPr lang="ru-RU" dirty="0" err="1" smtClean="0"/>
                        <a:t>салық</a:t>
                      </a:r>
                      <a:endParaRPr lang="ru-RU" dirty="0" smtClean="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ru-RU" dirty="0" err="1" smtClean="0"/>
                        <a:t>Тұрақты</a:t>
                      </a:r>
                      <a:r>
                        <a:rPr lang="ru-RU" dirty="0" smtClean="0"/>
                        <a:t> </a:t>
                      </a:r>
                      <a:r>
                        <a:rPr lang="ru-RU" dirty="0" err="1" smtClean="0"/>
                        <a:t>салық</a:t>
                      </a:r>
                      <a:r>
                        <a:rPr lang="ru-RU" dirty="0" smtClean="0"/>
                        <a:t>: ЖК - 10% </a:t>
                      </a:r>
                      <a:r>
                        <a:rPr lang="en-US" dirty="0" smtClean="0"/>
                        <a:t>IIT </a:t>
                      </a:r>
                      <a:r>
                        <a:rPr lang="ru-RU" dirty="0" smtClean="0"/>
                        <a:t>ЖШС - 20% КТС</a:t>
                      </a:r>
                    </a:p>
                    <a:p>
                      <a:endParaRPr lang="ru-RU" dirty="0"/>
                    </a:p>
                  </a:txBody>
                  <a:tcPr/>
                </a:tc>
              </a:tr>
            </a:tbl>
          </a:graphicData>
        </a:graphic>
      </p:graphicFrame>
    </p:spTree>
    <p:extLst>
      <p:ext uri="{BB962C8B-B14F-4D97-AF65-F5344CB8AC3E}">
        <p14:creationId xmlns:p14="http://schemas.microsoft.com/office/powerpoint/2010/main" val="30145066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a:t>Патент </a:t>
            </a:r>
            <a:r>
              <a:rPr lang="ru-RU" dirty="0" err="1"/>
              <a:t>негізіндегі</a:t>
            </a:r>
            <a:r>
              <a:rPr lang="ru-RU" dirty="0"/>
              <a:t> </a:t>
            </a:r>
            <a:r>
              <a:rPr lang="ru-RU" dirty="0" err="1"/>
              <a:t>арнаулы</a:t>
            </a:r>
            <a:r>
              <a:rPr lang="ru-RU" dirty="0"/>
              <a:t> </a:t>
            </a:r>
            <a:r>
              <a:rPr lang="ru-RU" dirty="0" err="1"/>
              <a:t>салық</a:t>
            </a:r>
            <a:r>
              <a:rPr lang="ru-RU" dirty="0"/>
              <a:t> </a:t>
            </a:r>
            <a:r>
              <a:rPr lang="ru-RU" dirty="0" err="1"/>
              <a:t>режимі</a:t>
            </a:r>
            <a:r>
              <a:rPr lang="ru-RU" dirty="0"/>
              <a:t> 685-бап. </a:t>
            </a:r>
            <a:r>
              <a:rPr lang="ru-RU" dirty="0" err="1"/>
              <a:t>Қолдану</a:t>
            </a:r>
            <a:r>
              <a:rPr lang="ru-RU" dirty="0"/>
              <a:t> </a:t>
            </a:r>
            <a:r>
              <a:rPr lang="ru-RU" dirty="0" err="1"/>
              <a:t>тәртібі</a:t>
            </a:r>
            <a:endParaRPr lang="ru-RU" dirty="0"/>
          </a:p>
        </p:txBody>
      </p:sp>
      <p:sp>
        <p:nvSpPr>
          <p:cNvPr id="3" name="Объект 2"/>
          <p:cNvSpPr>
            <a:spLocks noGrp="1"/>
          </p:cNvSpPr>
          <p:nvPr>
            <p:ph idx="1"/>
          </p:nvPr>
        </p:nvSpPr>
        <p:spPr>
          <a:xfrm>
            <a:off x="457200" y="1600200"/>
            <a:ext cx="8229600" cy="5069160"/>
          </a:xfrm>
        </p:spPr>
        <p:txBody>
          <a:bodyPr>
            <a:normAutofit fontScale="92500" lnSpcReduction="20000"/>
          </a:bodyPr>
          <a:lstStyle/>
          <a:p>
            <a:r>
              <a:rPr lang="ru-RU" dirty="0"/>
              <a:t>1. Патент </a:t>
            </a:r>
            <a:r>
              <a:rPr lang="ru-RU" dirty="0" err="1"/>
              <a:t>негізінде</a:t>
            </a:r>
            <a:r>
              <a:rPr lang="ru-RU" dirty="0"/>
              <a:t> </a:t>
            </a:r>
            <a:r>
              <a:rPr lang="ru-RU" dirty="0" err="1"/>
              <a:t>арнаулы</a:t>
            </a:r>
            <a:r>
              <a:rPr lang="ru-RU" dirty="0"/>
              <a:t> </a:t>
            </a:r>
            <a:r>
              <a:rPr lang="ru-RU" dirty="0" err="1"/>
              <a:t>салық</a:t>
            </a:r>
            <a:r>
              <a:rPr lang="ru-RU" dirty="0"/>
              <a:t> </a:t>
            </a:r>
            <a:r>
              <a:rPr lang="ru-RU" dirty="0" err="1"/>
              <a:t>режимін</a:t>
            </a:r>
            <a:r>
              <a:rPr lang="ru-RU" dirty="0"/>
              <a:t> осы </a:t>
            </a:r>
            <a:r>
              <a:rPr lang="ru-RU" dirty="0" err="1"/>
              <a:t>Кодекстің</a:t>
            </a:r>
            <a:r>
              <a:rPr lang="ru-RU" dirty="0"/>
              <a:t> 683-бабы 2-тармағының 2) </a:t>
            </a:r>
            <a:r>
              <a:rPr lang="ru-RU" dirty="0" err="1"/>
              <a:t>тармақшасында</a:t>
            </a:r>
            <a:r>
              <a:rPr lang="ru-RU" dirty="0"/>
              <a:t> </a:t>
            </a:r>
            <a:r>
              <a:rPr lang="ru-RU" dirty="0" err="1"/>
              <a:t>шағын</a:t>
            </a:r>
            <a:r>
              <a:rPr lang="ru-RU" dirty="0"/>
              <a:t> бизнес </a:t>
            </a:r>
            <a:r>
              <a:rPr lang="ru-RU" dirty="0" err="1"/>
              <a:t>субъектілері</a:t>
            </a:r>
            <a:r>
              <a:rPr lang="ru-RU" dirty="0"/>
              <a:t> </a:t>
            </a:r>
            <a:r>
              <a:rPr lang="ru-RU" dirty="0" err="1"/>
              <a:t>үшін</a:t>
            </a:r>
            <a:r>
              <a:rPr lang="ru-RU" dirty="0"/>
              <a:t> </a:t>
            </a:r>
            <a:r>
              <a:rPr lang="ru-RU" dirty="0" err="1"/>
              <a:t>белгіленген</a:t>
            </a:r>
            <a:r>
              <a:rPr lang="ru-RU" dirty="0"/>
              <a:t> </a:t>
            </a:r>
            <a:r>
              <a:rPr lang="ru-RU" dirty="0" err="1"/>
              <a:t>шарттарға</a:t>
            </a:r>
            <a:r>
              <a:rPr lang="ru-RU" dirty="0"/>
              <a:t> </a:t>
            </a:r>
            <a:r>
              <a:rPr lang="ru-RU" dirty="0" err="1"/>
              <a:t>сай</a:t>
            </a:r>
            <a:r>
              <a:rPr lang="ru-RU" dirty="0"/>
              <a:t> </a:t>
            </a:r>
            <a:r>
              <a:rPr lang="ru-RU" dirty="0" err="1"/>
              <a:t>келумен</a:t>
            </a:r>
            <a:r>
              <a:rPr lang="ru-RU" dirty="0"/>
              <a:t> </a:t>
            </a:r>
            <a:r>
              <a:rPr lang="ru-RU" dirty="0" err="1"/>
              <a:t>қатар</a:t>
            </a:r>
            <a:r>
              <a:rPr lang="ru-RU" dirty="0"/>
              <a:t>: </a:t>
            </a:r>
            <a:r>
              <a:rPr lang="ru-RU" u="sng" dirty="0"/>
              <a:t>1) </a:t>
            </a:r>
            <a:r>
              <a:rPr lang="ru-RU" u="sng" dirty="0" err="1"/>
              <a:t>жұмыскерлердің</a:t>
            </a:r>
            <a:r>
              <a:rPr lang="ru-RU" u="sng" dirty="0"/>
              <a:t> </a:t>
            </a:r>
            <a:r>
              <a:rPr lang="ru-RU" u="sng" dirty="0" err="1"/>
              <a:t>еңбегін</a:t>
            </a:r>
            <a:r>
              <a:rPr lang="ru-RU" u="sng" dirty="0"/>
              <a:t> </a:t>
            </a:r>
            <a:r>
              <a:rPr lang="ru-RU" u="sng" dirty="0" err="1"/>
              <a:t>пайдаланбайтын</a:t>
            </a:r>
            <a:r>
              <a:rPr lang="ru-RU" u="sng" dirty="0"/>
              <a:t>; 2) </a:t>
            </a:r>
            <a:r>
              <a:rPr lang="ru-RU" u="sng" dirty="0" err="1"/>
              <a:t>қызмет</a:t>
            </a:r>
            <a:r>
              <a:rPr lang="en-US" u="sng" dirty="0" err="1"/>
              <a:t>i</a:t>
            </a:r>
            <a:r>
              <a:rPr lang="ru-RU" u="sng" dirty="0"/>
              <a:t>н </a:t>
            </a:r>
            <a:r>
              <a:rPr lang="ru-RU" u="sng" dirty="0" err="1"/>
              <a:t>жеке</a:t>
            </a:r>
            <a:r>
              <a:rPr lang="ru-RU" u="sng" dirty="0"/>
              <a:t> </a:t>
            </a:r>
            <a:r>
              <a:rPr lang="ru-RU" u="sng" dirty="0" err="1"/>
              <a:t>кәсіпкерл</a:t>
            </a:r>
            <a:r>
              <a:rPr lang="en-US" u="sng" dirty="0" err="1"/>
              <a:t>i</a:t>
            </a:r>
            <a:r>
              <a:rPr lang="ru-RU" u="sng" dirty="0"/>
              <a:t>к </a:t>
            </a:r>
            <a:r>
              <a:rPr lang="ru-RU" u="sng" dirty="0" err="1"/>
              <a:t>нысанында</a:t>
            </a:r>
            <a:r>
              <a:rPr lang="ru-RU" u="sng" dirty="0"/>
              <a:t> </a:t>
            </a:r>
            <a:r>
              <a:rPr lang="ru-RU" u="sng" dirty="0" err="1"/>
              <a:t>жүзеге</a:t>
            </a:r>
            <a:r>
              <a:rPr lang="ru-RU" u="sng" dirty="0"/>
              <a:t> </a:t>
            </a:r>
            <a:r>
              <a:rPr lang="ru-RU" u="sng" dirty="0" err="1"/>
              <a:t>асыратын</a:t>
            </a:r>
            <a:r>
              <a:rPr lang="ru-RU" u="sng" dirty="0"/>
              <a:t> дара </a:t>
            </a:r>
            <a:r>
              <a:rPr lang="ru-RU" u="sng" dirty="0" err="1"/>
              <a:t>кәс</a:t>
            </a:r>
            <a:r>
              <a:rPr lang="en-US" u="sng" dirty="0" err="1"/>
              <a:t>i</a:t>
            </a:r>
            <a:r>
              <a:rPr lang="ru-RU" u="sng" dirty="0" err="1"/>
              <a:t>пкерлер</a:t>
            </a:r>
            <a:r>
              <a:rPr lang="ru-RU" u="sng" dirty="0"/>
              <a:t> </a:t>
            </a:r>
            <a:r>
              <a:rPr lang="ru-RU" u="sng" dirty="0" err="1"/>
              <a:t>қолдануға</a:t>
            </a:r>
            <a:r>
              <a:rPr lang="ru-RU" u="sng" dirty="0"/>
              <a:t> </a:t>
            </a:r>
            <a:r>
              <a:rPr lang="ru-RU" u="sng" dirty="0" err="1"/>
              <a:t>құқылы</a:t>
            </a:r>
            <a:r>
              <a:rPr lang="ru-RU" u="sng" dirty="0"/>
              <a:t>.</a:t>
            </a:r>
            <a:r>
              <a:rPr lang="ru-RU" dirty="0"/>
              <a:t> </a:t>
            </a:r>
            <a:endParaRPr lang="ru-RU" dirty="0" smtClean="0"/>
          </a:p>
          <a:p>
            <a:r>
              <a:rPr lang="ru-RU" dirty="0" smtClean="0"/>
              <a:t>2</a:t>
            </a:r>
            <a:r>
              <a:rPr lang="ru-RU" dirty="0"/>
              <a:t>. Патент нег</a:t>
            </a:r>
            <a:r>
              <a:rPr lang="en-US" dirty="0" err="1"/>
              <a:t>i</a:t>
            </a:r>
            <a:r>
              <a:rPr lang="ru-RU" dirty="0"/>
              <a:t>з</a:t>
            </a:r>
            <a:r>
              <a:rPr lang="en-US" dirty="0" err="1"/>
              <a:t>i</a:t>
            </a:r>
            <a:r>
              <a:rPr lang="ru-RU" dirty="0" err="1"/>
              <a:t>ндегі</a:t>
            </a:r>
            <a:r>
              <a:rPr lang="ru-RU" dirty="0"/>
              <a:t> </a:t>
            </a:r>
            <a:r>
              <a:rPr lang="ru-RU" dirty="0" err="1"/>
              <a:t>арнаулы</a:t>
            </a:r>
            <a:r>
              <a:rPr lang="ru-RU" dirty="0"/>
              <a:t> </a:t>
            </a:r>
            <a:r>
              <a:rPr lang="ru-RU" dirty="0" err="1"/>
              <a:t>салық</a:t>
            </a:r>
            <a:r>
              <a:rPr lang="ru-RU" dirty="0"/>
              <a:t> режим</a:t>
            </a:r>
            <a:r>
              <a:rPr lang="en-US" dirty="0" err="1"/>
              <a:t>i</a:t>
            </a:r>
            <a:r>
              <a:rPr lang="ru-RU" dirty="0"/>
              <a:t>н </a:t>
            </a:r>
            <a:r>
              <a:rPr lang="ru-RU" dirty="0" err="1"/>
              <a:t>қолдану</a:t>
            </a:r>
            <a:r>
              <a:rPr lang="ru-RU" dirty="0"/>
              <a:t> </a:t>
            </a:r>
            <a:r>
              <a:rPr lang="ru-RU" dirty="0" err="1"/>
              <a:t>үш</a:t>
            </a:r>
            <a:r>
              <a:rPr lang="en-US" dirty="0" err="1"/>
              <a:t>i</a:t>
            </a:r>
            <a:r>
              <a:rPr lang="ru-RU" dirty="0"/>
              <a:t>н </a:t>
            </a:r>
            <a:r>
              <a:rPr lang="ru-RU" dirty="0" err="1"/>
              <a:t>тұрған</a:t>
            </a:r>
            <a:r>
              <a:rPr lang="ru-RU" dirty="0"/>
              <a:t> </a:t>
            </a:r>
            <a:r>
              <a:rPr lang="ru-RU" dirty="0" err="1"/>
              <a:t>жеріндегі</a:t>
            </a:r>
            <a:r>
              <a:rPr lang="ru-RU" dirty="0"/>
              <a:t> </a:t>
            </a:r>
            <a:r>
              <a:rPr lang="ru-RU" dirty="0" err="1"/>
              <a:t>салық</a:t>
            </a:r>
            <a:r>
              <a:rPr lang="ru-RU" dirty="0"/>
              <a:t> </a:t>
            </a:r>
            <a:r>
              <a:rPr lang="ru-RU" dirty="0" err="1"/>
              <a:t>органына</a:t>
            </a:r>
            <a:r>
              <a:rPr lang="ru-RU" dirty="0"/>
              <a:t> патент </a:t>
            </a:r>
            <a:r>
              <a:rPr lang="ru-RU" dirty="0" err="1"/>
              <a:t>құнының</a:t>
            </a:r>
            <a:r>
              <a:rPr lang="ru-RU" dirty="0"/>
              <a:t> </a:t>
            </a:r>
            <a:r>
              <a:rPr lang="ru-RU" dirty="0" err="1"/>
              <a:t>есеп-қисабы</a:t>
            </a:r>
            <a:r>
              <a:rPr lang="ru-RU" dirty="0"/>
              <a:t> (</a:t>
            </a:r>
            <a:r>
              <a:rPr lang="ru-RU" dirty="0" err="1"/>
              <a:t>бұдан</a:t>
            </a:r>
            <a:r>
              <a:rPr lang="ru-RU" dirty="0"/>
              <a:t> </a:t>
            </a:r>
            <a:r>
              <a:rPr lang="ru-RU" dirty="0" err="1"/>
              <a:t>әр</a:t>
            </a:r>
            <a:r>
              <a:rPr lang="en-US" dirty="0" err="1"/>
              <a:t>i</a:t>
            </a:r>
            <a:r>
              <a:rPr lang="en-US" dirty="0"/>
              <a:t> </a:t>
            </a:r>
            <a:r>
              <a:rPr lang="ru-RU" dirty="0"/>
              <a:t>осы </a:t>
            </a:r>
            <a:r>
              <a:rPr lang="ru-RU" dirty="0" err="1"/>
              <a:t>тараудың</a:t>
            </a:r>
            <a:r>
              <a:rPr lang="ru-RU" dirty="0"/>
              <a:t> </a:t>
            </a:r>
            <a:r>
              <a:rPr lang="ru-RU" dirty="0" err="1"/>
              <a:t>мақсатында</a:t>
            </a:r>
            <a:r>
              <a:rPr lang="ru-RU" dirty="0"/>
              <a:t> - </a:t>
            </a:r>
            <a:r>
              <a:rPr lang="ru-RU" dirty="0" err="1"/>
              <a:t>есеп-қисап</a:t>
            </a:r>
            <a:r>
              <a:rPr lang="ru-RU" dirty="0"/>
              <a:t>) </a:t>
            </a:r>
            <a:r>
              <a:rPr lang="ru-RU" dirty="0" err="1"/>
              <a:t>ұсынылады</a:t>
            </a:r>
            <a:r>
              <a:rPr lang="ru-RU" dirty="0"/>
              <a:t>.</a:t>
            </a:r>
          </a:p>
        </p:txBody>
      </p:sp>
    </p:spTree>
    <p:extLst>
      <p:ext uri="{BB962C8B-B14F-4D97-AF65-F5344CB8AC3E}">
        <p14:creationId xmlns:p14="http://schemas.microsoft.com/office/powerpoint/2010/main" val="312216635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539552" y="980728"/>
            <a:ext cx="8229600" cy="4525963"/>
          </a:xfrm>
        </p:spPr>
        <p:txBody>
          <a:bodyPr>
            <a:normAutofit fontScale="92500"/>
          </a:bodyPr>
          <a:lstStyle/>
          <a:p>
            <a:r>
              <a:rPr lang="ru-RU" dirty="0" err="1"/>
              <a:t>Есеп-қисапты</a:t>
            </a:r>
            <a:r>
              <a:rPr lang="ru-RU" dirty="0"/>
              <a:t> </a:t>
            </a:r>
            <a:r>
              <a:rPr lang="ru-RU" dirty="0" err="1"/>
              <a:t>қағаз</a:t>
            </a:r>
            <a:r>
              <a:rPr lang="ru-RU" dirty="0"/>
              <a:t> </a:t>
            </a:r>
            <a:r>
              <a:rPr lang="ru-RU" dirty="0" err="1"/>
              <a:t>жеткізгіште</a:t>
            </a:r>
            <a:r>
              <a:rPr lang="ru-RU" dirty="0"/>
              <a:t> </a:t>
            </a:r>
            <a:r>
              <a:rPr lang="ru-RU" dirty="0" err="1"/>
              <a:t>немесе</a:t>
            </a:r>
            <a:r>
              <a:rPr lang="ru-RU" dirty="0"/>
              <a:t> </a:t>
            </a:r>
            <a:r>
              <a:rPr lang="ru-RU" dirty="0" err="1"/>
              <a:t>электрондық</a:t>
            </a:r>
            <a:r>
              <a:rPr lang="ru-RU" dirty="0"/>
              <a:t> </a:t>
            </a:r>
            <a:r>
              <a:rPr lang="ru-RU" dirty="0" err="1"/>
              <a:t>нысанда</a:t>
            </a:r>
            <a:r>
              <a:rPr lang="ru-RU" dirty="0"/>
              <a:t>, </a:t>
            </a:r>
            <a:r>
              <a:rPr lang="ru-RU" dirty="0" err="1"/>
              <a:t>оның</a:t>
            </a:r>
            <a:r>
              <a:rPr lang="ru-RU" dirty="0"/>
              <a:t> </a:t>
            </a:r>
            <a:r>
              <a:rPr lang="ru-RU" dirty="0" err="1"/>
              <a:t>ішінде</a:t>
            </a:r>
            <a:r>
              <a:rPr lang="ru-RU" dirty="0"/>
              <a:t> «</a:t>
            </a:r>
            <a:r>
              <a:rPr lang="ru-RU" dirty="0" err="1"/>
              <a:t>электрондық</a:t>
            </a:r>
            <a:r>
              <a:rPr lang="ru-RU" dirty="0"/>
              <a:t> </a:t>
            </a:r>
            <a:r>
              <a:rPr lang="ru-RU" dirty="0" err="1"/>
              <a:t>үкімет</a:t>
            </a:r>
            <a:r>
              <a:rPr lang="ru-RU" dirty="0"/>
              <a:t>» веб-порталы </a:t>
            </a:r>
            <a:r>
              <a:rPr lang="ru-RU" dirty="0" err="1"/>
              <a:t>арқылы</a:t>
            </a:r>
            <a:r>
              <a:rPr lang="ru-RU" dirty="0"/>
              <a:t>: </a:t>
            </a:r>
            <a:endParaRPr lang="ru-RU" dirty="0" smtClean="0"/>
          </a:p>
          <a:p>
            <a:r>
              <a:rPr lang="ru-RU" dirty="0" smtClean="0"/>
              <a:t>1</a:t>
            </a:r>
            <a:r>
              <a:rPr lang="ru-RU" dirty="0"/>
              <a:t>) </a:t>
            </a:r>
            <a:r>
              <a:rPr lang="ru-RU" b="1" dirty="0" err="1"/>
              <a:t>жаңадан</a:t>
            </a:r>
            <a:r>
              <a:rPr lang="ru-RU" b="1" dirty="0"/>
              <a:t> </a:t>
            </a:r>
            <a:r>
              <a:rPr lang="ru-RU" b="1" dirty="0" err="1"/>
              <a:t>құрылған</a:t>
            </a:r>
            <a:r>
              <a:rPr lang="ru-RU" b="1" dirty="0"/>
              <a:t> дара </a:t>
            </a:r>
            <a:r>
              <a:rPr lang="ru-RU" b="1" dirty="0" err="1"/>
              <a:t>кәсіпкерлер</a:t>
            </a:r>
            <a:r>
              <a:rPr lang="ru-RU" b="1" dirty="0"/>
              <a:t> </a:t>
            </a:r>
            <a:r>
              <a:rPr lang="ru-RU" dirty="0"/>
              <a:t>- </a:t>
            </a:r>
            <a:r>
              <a:rPr lang="ru-RU" dirty="0" err="1"/>
              <a:t>Қазақстан</a:t>
            </a:r>
            <a:r>
              <a:rPr lang="ru-RU" dirty="0"/>
              <a:t> </a:t>
            </a:r>
            <a:r>
              <a:rPr lang="ru-RU" dirty="0" err="1"/>
              <a:t>Республикасының</a:t>
            </a:r>
            <a:r>
              <a:rPr lang="ru-RU" dirty="0"/>
              <a:t> </a:t>
            </a:r>
            <a:r>
              <a:rPr lang="ru-RU" dirty="0" err="1"/>
              <a:t>рұқсаттар</a:t>
            </a:r>
            <a:r>
              <a:rPr lang="ru-RU" dirty="0"/>
              <a:t> </a:t>
            </a:r>
            <a:r>
              <a:rPr lang="ru-RU" dirty="0" err="1"/>
              <a:t>және</a:t>
            </a:r>
            <a:r>
              <a:rPr lang="ru-RU" dirty="0"/>
              <a:t> </a:t>
            </a:r>
            <a:r>
              <a:rPr lang="ru-RU" dirty="0" err="1"/>
              <a:t>хабарламалар</a:t>
            </a:r>
            <a:r>
              <a:rPr lang="ru-RU" dirty="0"/>
              <a:t> </a:t>
            </a:r>
            <a:r>
              <a:rPr lang="ru-RU" dirty="0" err="1"/>
              <a:t>туралы</a:t>
            </a:r>
            <a:r>
              <a:rPr lang="ru-RU" dirty="0"/>
              <a:t> </a:t>
            </a:r>
            <a:r>
              <a:rPr lang="ru-RU" dirty="0" err="1"/>
              <a:t>заңнамасында</a:t>
            </a:r>
            <a:r>
              <a:rPr lang="ru-RU" dirty="0"/>
              <a:t> </a:t>
            </a:r>
            <a:r>
              <a:rPr lang="ru-RU" dirty="0" err="1"/>
              <a:t>айқындалған</a:t>
            </a:r>
            <a:r>
              <a:rPr lang="ru-RU" dirty="0"/>
              <a:t> </a:t>
            </a:r>
            <a:r>
              <a:rPr lang="ru-RU" dirty="0" err="1"/>
              <a:t>тәртіппен</a:t>
            </a:r>
            <a:r>
              <a:rPr lang="ru-RU" dirty="0"/>
              <a:t> дара </a:t>
            </a:r>
            <a:r>
              <a:rPr lang="ru-RU" dirty="0" err="1"/>
              <a:t>кәсіпкер</a:t>
            </a:r>
            <a:r>
              <a:rPr lang="ru-RU" dirty="0"/>
              <a:t> </a:t>
            </a:r>
            <a:r>
              <a:rPr lang="ru-RU" dirty="0" err="1"/>
              <a:t>ретінде</a:t>
            </a:r>
            <a:r>
              <a:rPr lang="ru-RU" dirty="0"/>
              <a:t> </a:t>
            </a:r>
            <a:r>
              <a:rPr lang="ru-RU" dirty="0" err="1"/>
              <a:t>тіркеу</a:t>
            </a:r>
            <a:r>
              <a:rPr lang="ru-RU" dirty="0"/>
              <a:t> </a:t>
            </a:r>
            <a:r>
              <a:rPr lang="ru-RU" dirty="0" err="1"/>
              <a:t>есебіне</a:t>
            </a:r>
            <a:r>
              <a:rPr lang="ru-RU" dirty="0"/>
              <a:t> </a:t>
            </a:r>
            <a:r>
              <a:rPr lang="ru-RU" dirty="0" err="1"/>
              <a:t>қою</a:t>
            </a:r>
            <a:r>
              <a:rPr lang="ru-RU" dirty="0"/>
              <a:t> </a:t>
            </a:r>
            <a:r>
              <a:rPr lang="ru-RU" dirty="0" err="1"/>
              <a:t>үшін</a:t>
            </a:r>
            <a:r>
              <a:rPr lang="ru-RU" dirty="0"/>
              <a:t> </a:t>
            </a:r>
            <a:r>
              <a:rPr lang="ru-RU" dirty="0" err="1"/>
              <a:t>хабарлама</a:t>
            </a:r>
            <a:r>
              <a:rPr lang="ru-RU" dirty="0"/>
              <a:t> </a:t>
            </a:r>
            <a:r>
              <a:rPr lang="ru-RU" dirty="0" err="1"/>
              <a:t>берілген</a:t>
            </a:r>
            <a:r>
              <a:rPr lang="ru-RU" dirty="0"/>
              <a:t> </a:t>
            </a:r>
            <a:r>
              <a:rPr lang="ru-RU" dirty="0" err="1"/>
              <a:t>күннен</a:t>
            </a:r>
            <a:r>
              <a:rPr lang="ru-RU" dirty="0"/>
              <a:t> </a:t>
            </a:r>
            <a:r>
              <a:rPr lang="ru-RU" dirty="0" err="1"/>
              <a:t>бастап</a:t>
            </a:r>
            <a:r>
              <a:rPr lang="ru-RU" dirty="0"/>
              <a:t> </a:t>
            </a:r>
            <a:r>
              <a:rPr lang="ru-RU" b="1" dirty="0" err="1"/>
              <a:t>үш</a:t>
            </a:r>
            <a:r>
              <a:rPr lang="ru-RU" b="1" dirty="0"/>
              <a:t> </a:t>
            </a:r>
            <a:r>
              <a:rPr lang="ru-RU" b="1" dirty="0" err="1"/>
              <a:t>жұмыс</a:t>
            </a:r>
            <a:r>
              <a:rPr lang="ru-RU" b="1" dirty="0"/>
              <a:t> </a:t>
            </a:r>
            <a:r>
              <a:rPr lang="ru-RU" b="1" dirty="0" err="1"/>
              <a:t>күнінен</a:t>
            </a:r>
            <a:r>
              <a:rPr lang="ru-RU" b="1" dirty="0"/>
              <a:t> </a:t>
            </a:r>
            <a:r>
              <a:rPr lang="ru-RU" dirty="0" err="1"/>
              <a:t>кешіктірмей</a:t>
            </a:r>
            <a:r>
              <a:rPr lang="ru-RU" dirty="0"/>
              <a:t>;</a:t>
            </a:r>
          </a:p>
        </p:txBody>
      </p:sp>
    </p:spTree>
    <p:extLst>
      <p:ext uri="{BB962C8B-B14F-4D97-AF65-F5344CB8AC3E}">
        <p14:creationId xmlns:p14="http://schemas.microsoft.com/office/powerpoint/2010/main" val="209615424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836712"/>
            <a:ext cx="8229600" cy="5289451"/>
          </a:xfrm>
        </p:spPr>
        <p:txBody>
          <a:bodyPr/>
          <a:lstStyle/>
          <a:p>
            <a:r>
              <a:rPr lang="ru-RU" b="1" dirty="0" err="1">
                <a:solidFill>
                  <a:srgbClr val="FF0000"/>
                </a:solidFill>
              </a:rPr>
              <a:t>Арнаулы</a:t>
            </a:r>
            <a:r>
              <a:rPr lang="ru-RU" b="1" dirty="0">
                <a:solidFill>
                  <a:srgbClr val="FF0000"/>
                </a:solidFill>
              </a:rPr>
              <a:t> </a:t>
            </a:r>
            <a:r>
              <a:rPr lang="ru-RU" b="1" dirty="0" err="1">
                <a:solidFill>
                  <a:srgbClr val="FF0000"/>
                </a:solidFill>
              </a:rPr>
              <a:t>салық</a:t>
            </a:r>
            <a:r>
              <a:rPr lang="ru-RU" b="1" dirty="0">
                <a:solidFill>
                  <a:srgbClr val="FF0000"/>
                </a:solidFill>
              </a:rPr>
              <a:t> </a:t>
            </a:r>
            <a:r>
              <a:rPr lang="ru-RU" b="1" dirty="0" err="1">
                <a:solidFill>
                  <a:srgbClr val="FF0000"/>
                </a:solidFill>
              </a:rPr>
              <a:t>режимі</a:t>
            </a:r>
            <a:r>
              <a:rPr lang="ru-RU" b="1" dirty="0">
                <a:solidFill>
                  <a:srgbClr val="FF0000"/>
                </a:solidFill>
              </a:rPr>
              <a:t> </a:t>
            </a:r>
            <a:r>
              <a:rPr lang="ru-RU" b="1" dirty="0" smtClean="0">
                <a:solidFill>
                  <a:srgbClr val="FF0000"/>
                </a:solidFill>
              </a:rPr>
              <a:t>(АСР)</a:t>
            </a:r>
            <a:r>
              <a:rPr lang="ru-RU" dirty="0" smtClean="0"/>
              <a:t>– </a:t>
            </a:r>
            <a:r>
              <a:rPr lang="ru-RU" dirty="0" err="1"/>
              <a:t>салық</a:t>
            </a:r>
            <a:r>
              <a:rPr lang="ru-RU" dirty="0"/>
              <a:t> </a:t>
            </a:r>
            <a:r>
              <a:rPr lang="ru-RU" dirty="0" err="1"/>
              <a:t>төлеушілердің</a:t>
            </a:r>
            <a:r>
              <a:rPr lang="ru-RU" dirty="0"/>
              <a:t> </a:t>
            </a:r>
            <a:r>
              <a:rPr lang="ru-RU" dirty="0" err="1"/>
              <a:t>кейбір</a:t>
            </a:r>
            <a:r>
              <a:rPr lang="ru-RU" dirty="0"/>
              <a:t> </a:t>
            </a:r>
            <a:r>
              <a:rPr lang="ru-RU" dirty="0" err="1"/>
              <a:t>санаттары</a:t>
            </a:r>
            <a:r>
              <a:rPr lang="ru-RU" dirty="0"/>
              <a:t> </a:t>
            </a:r>
            <a:r>
              <a:rPr lang="ru-RU" dirty="0" err="1"/>
              <a:t>үшін</a:t>
            </a:r>
            <a:r>
              <a:rPr lang="ru-RU" dirty="0"/>
              <a:t> </a:t>
            </a:r>
            <a:r>
              <a:rPr lang="ru-RU" dirty="0" err="1"/>
              <a:t>белгіленген</a:t>
            </a:r>
            <a:r>
              <a:rPr lang="ru-RU" dirty="0"/>
              <a:t> </a:t>
            </a:r>
            <a:r>
              <a:rPr lang="ru-RU" dirty="0" err="1"/>
              <a:t>және</a:t>
            </a:r>
            <a:r>
              <a:rPr lang="ru-RU" dirty="0"/>
              <a:t> </a:t>
            </a:r>
            <a:r>
              <a:rPr lang="ru-RU" dirty="0" err="1"/>
              <a:t>салықтардың</a:t>
            </a:r>
            <a:r>
              <a:rPr lang="ru-RU" dirty="0"/>
              <a:t> </a:t>
            </a:r>
            <a:r>
              <a:rPr lang="ru-RU" dirty="0" err="1"/>
              <a:t>жекелеген</a:t>
            </a:r>
            <a:r>
              <a:rPr lang="ru-RU" dirty="0"/>
              <a:t> </a:t>
            </a:r>
            <a:r>
              <a:rPr lang="ru-RU" dirty="0" err="1"/>
              <a:t>түрлерін</a:t>
            </a:r>
            <a:r>
              <a:rPr lang="ru-RU" dirty="0"/>
              <a:t> </a:t>
            </a:r>
            <a:r>
              <a:rPr lang="ru-RU" dirty="0" err="1"/>
              <a:t>есептеу</a:t>
            </a:r>
            <a:r>
              <a:rPr lang="ru-RU" dirty="0"/>
              <a:t> мен </a:t>
            </a:r>
            <a:r>
              <a:rPr lang="ru-RU" dirty="0" err="1"/>
              <a:t>төлеудің</a:t>
            </a:r>
            <a:r>
              <a:rPr lang="ru-RU" dirty="0"/>
              <a:t>, </a:t>
            </a:r>
            <a:r>
              <a:rPr lang="ru-RU" dirty="0" err="1"/>
              <a:t>сондай-ақ</a:t>
            </a:r>
            <a:r>
              <a:rPr lang="ru-RU" dirty="0"/>
              <a:t> </a:t>
            </a:r>
            <a:r>
              <a:rPr lang="ru-RU" dirty="0" err="1"/>
              <a:t>ол</a:t>
            </a:r>
            <a:r>
              <a:rPr lang="ru-RU" dirty="0"/>
              <a:t> </a:t>
            </a:r>
            <a:r>
              <a:rPr lang="ru-RU" dirty="0" err="1"/>
              <a:t>бойынша</a:t>
            </a:r>
            <a:r>
              <a:rPr lang="ru-RU" dirty="0"/>
              <a:t> </a:t>
            </a:r>
            <a:r>
              <a:rPr lang="ru-RU" dirty="0" err="1"/>
              <a:t>салық</a:t>
            </a:r>
            <a:r>
              <a:rPr lang="ru-RU" dirty="0"/>
              <a:t> </a:t>
            </a:r>
            <a:r>
              <a:rPr lang="ru-RU" dirty="0" err="1"/>
              <a:t>есептілігін</a:t>
            </a:r>
            <a:r>
              <a:rPr lang="ru-RU" dirty="0"/>
              <a:t> </a:t>
            </a:r>
            <a:r>
              <a:rPr lang="ru-RU" dirty="0" err="1"/>
              <a:t>табыс</a:t>
            </a:r>
            <a:r>
              <a:rPr lang="ru-RU" dirty="0"/>
              <a:t> </a:t>
            </a:r>
            <a:r>
              <a:rPr lang="ru-RU" dirty="0" err="1"/>
              <a:t>етудің</a:t>
            </a:r>
            <a:r>
              <a:rPr lang="ru-RU" dirty="0"/>
              <a:t> </a:t>
            </a:r>
            <a:r>
              <a:rPr lang="ru-RU" dirty="0" err="1"/>
              <a:t>оңайлатылған</a:t>
            </a:r>
            <a:r>
              <a:rPr lang="ru-RU" dirty="0"/>
              <a:t> (</a:t>
            </a:r>
            <a:r>
              <a:rPr lang="ru-RU" dirty="0" err="1"/>
              <a:t>жеңілдетілген</a:t>
            </a:r>
            <a:r>
              <a:rPr lang="ru-RU" dirty="0"/>
              <a:t>) </a:t>
            </a:r>
            <a:r>
              <a:rPr lang="ru-RU" dirty="0" err="1"/>
              <a:t>тәртібін</a:t>
            </a:r>
            <a:r>
              <a:rPr lang="ru-RU" dirty="0"/>
              <a:t> </a:t>
            </a:r>
            <a:r>
              <a:rPr lang="ru-RU" dirty="0" err="1"/>
              <a:t>көздейтін</a:t>
            </a:r>
            <a:r>
              <a:rPr lang="ru-RU" dirty="0"/>
              <a:t>, </a:t>
            </a:r>
            <a:r>
              <a:rPr lang="ru-RU" dirty="0" err="1"/>
              <a:t>бюджетпен</a:t>
            </a:r>
            <a:r>
              <a:rPr lang="ru-RU" dirty="0"/>
              <a:t> </a:t>
            </a:r>
            <a:r>
              <a:rPr lang="ru-RU" dirty="0" err="1"/>
              <a:t>есеп</a:t>
            </a:r>
            <a:r>
              <a:rPr lang="ru-RU" dirty="0"/>
              <a:t> </a:t>
            </a:r>
            <a:r>
              <a:rPr lang="ru-RU" dirty="0" err="1"/>
              <a:t>айырысудың</a:t>
            </a:r>
            <a:r>
              <a:rPr lang="ru-RU" dirty="0"/>
              <a:t> </a:t>
            </a:r>
            <a:r>
              <a:rPr lang="ru-RU" dirty="0" err="1"/>
              <a:t>ерекше</a:t>
            </a:r>
            <a:r>
              <a:rPr lang="ru-RU" dirty="0"/>
              <a:t> </a:t>
            </a:r>
            <a:r>
              <a:rPr lang="ru-RU" dirty="0" err="1"/>
              <a:t>тәртібі</a:t>
            </a:r>
            <a:r>
              <a:rPr lang="ru-RU" dirty="0"/>
              <a:t>.</a:t>
            </a:r>
          </a:p>
        </p:txBody>
      </p:sp>
    </p:spTree>
    <p:extLst>
      <p:ext uri="{BB962C8B-B14F-4D97-AF65-F5344CB8AC3E}">
        <p14:creationId xmlns:p14="http://schemas.microsoft.com/office/powerpoint/2010/main" val="238926839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67544" y="260648"/>
            <a:ext cx="8496944" cy="6480720"/>
          </a:xfrm>
        </p:spPr>
        <p:txBody>
          <a:bodyPr>
            <a:normAutofit lnSpcReduction="10000"/>
          </a:bodyPr>
          <a:lstStyle/>
          <a:p>
            <a:r>
              <a:rPr lang="ru-RU" dirty="0">
                <a:latin typeface="Arial" panose="020B0604020202020204" pitchFamily="34" charset="0"/>
                <a:cs typeface="Arial" panose="020B0604020202020204" pitchFamily="34" charset="0"/>
              </a:rPr>
              <a:t>2) </a:t>
            </a:r>
            <a:r>
              <a:rPr lang="ru-RU" b="1" dirty="0" err="1">
                <a:latin typeface="Arial" panose="020B0604020202020204" pitchFamily="34" charset="0"/>
                <a:cs typeface="Arial" panose="020B0604020202020204" pitchFamily="34" charset="0"/>
              </a:rPr>
              <a:t>жалпыға</a:t>
            </a:r>
            <a:r>
              <a:rPr lang="ru-RU" b="1" dirty="0">
                <a:latin typeface="Arial" panose="020B0604020202020204" pitchFamily="34" charset="0"/>
                <a:cs typeface="Arial" panose="020B0604020202020204" pitchFamily="34" charset="0"/>
              </a:rPr>
              <a:t> </a:t>
            </a:r>
            <a:r>
              <a:rPr lang="ru-RU" b="1" dirty="0" err="1">
                <a:latin typeface="Arial" panose="020B0604020202020204" pitchFamily="34" charset="0"/>
                <a:cs typeface="Arial" panose="020B0604020202020204" pitchFamily="34" charset="0"/>
              </a:rPr>
              <a:t>бірдей</a:t>
            </a:r>
            <a:r>
              <a:rPr lang="ru-RU" b="1" dirty="0">
                <a:latin typeface="Arial" panose="020B0604020202020204" pitchFamily="34" charset="0"/>
                <a:cs typeface="Arial" panose="020B0604020202020204" pitchFamily="34" charset="0"/>
              </a:rPr>
              <a:t> </a:t>
            </a:r>
            <a:r>
              <a:rPr lang="ru-RU" b="1" dirty="0" err="1">
                <a:latin typeface="Arial" panose="020B0604020202020204" pitchFamily="34" charset="0"/>
                <a:cs typeface="Arial" panose="020B0604020202020204" pitchFamily="34" charset="0"/>
              </a:rPr>
              <a:t>белгіленген</a:t>
            </a:r>
            <a:r>
              <a:rPr lang="ru-RU" b="1" dirty="0">
                <a:latin typeface="Arial" panose="020B0604020202020204" pitchFamily="34" charset="0"/>
                <a:cs typeface="Arial" panose="020B0604020202020204" pitchFamily="34" charset="0"/>
              </a:rPr>
              <a:t> </a:t>
            </a:r>
            <a:r>
              <a:rPr lang="ru-RU" b="1" dirty="0" err="1">
                <a:latin typeface="Arial" panose="020B0604020202020204" pitchFamily="34" charset="0"/>
                <a:cs typeface="Arial" panose="020B0604020202020204" pitchFamily="34" charset="0"/>
              </a:rPr>
              <a:t>тәртіптен</a:t>
            </a:r>
            <a:r>
              <a:rPr lang="ru-RU" b="1" dirty="0">
                <a:latin typeface="Arial" panose="020B0604020202020204" pitchFamily="34" charset="0"/>
                <a:cs typeface="Arial" panose="020B0604020202020204" pitchFamily="34" charset="0"/>
              </a:rPr>
              <a:t> </a:t>
            </a:r>
            <a:r>
              <a:rPr lang="ru-RU" b="1" dirty="0" err="1">
                <a:latin typeface="Arial" panose="020B0604020202020204" pitchFamily="34" charset="0"/>
                <a:cs typeface="Arial" panose="020B0604020202020204" pitchFamily="34" charset="0"/>
              </a:rPr>
              <a:t>немесе</a:t>
            </a:r>
            <a:r>
              <a:rPr lang="ru-RU" b="1" dirty="0">
                <a:latin typeface="Arial" panose="020B0604020202020204" pitchFamily="34" charset="0"/>
                <a:cs typeface="Arial" panose="020B0604020202020204" pitchFamily="34" charset="0"/>
              </a:rPr>
              <a:t> </a:t>
            </a:r>
            <a:r>
              <a:rPr lang="ru-RU" b="1" dirty="0" err="1">
                <a:latin typeface="Arial" panose="020B0604020202020204" pitchFamily="34" charset="0"/>
                <a:cs typeface="Arial" panose="020B0604020202020204" pitchFamily="34" charset="0"/>
              </a:rPr>
              <a:t>өзге</a:t>
            </a:r>
            <a:r>
              <a:rPr lang="ru-RU" b="1" dirty="0">
                <a:latin typeface="Arial" panose="020B0604020202020204" pitchFamily="34" charset="0"/>
                <a:cs typeface="Arial" panose="020B0604020202020204" pitchFamily="34" charset="0"/>
              </a:rPr>
              <a:t> де </a:t>
            </a:r>
            <a:r>
              <a:rPr lang="ru-RU" b="1" dirty="0" err="1">
                <a:latin typeface="Arial" panose="020B0604020202020204" pitchFamily="34" charset="0"/>
                <a:cs typeface="Arial" panose="020B0604020202020204" pitchFamily="34" charset="0"/>
              </a:rPr>
              <a:t>арнаулы</a:t>
            </a:r>
            <a:r>
              <a:rPr lang="ru-RU" b="1" dirty="0">
                <a:latin typeface="Arial" panose="020B0604020202020204" pitchFamily="34" charset="0"/>
                <a:cs typeface="Arial" panose="020B0604020202020204" pitchFamily="34" charset="0"/>
              </a:rPr>
              <a:t> </a:t>
            </a:r>
            <a:r>
              <a:rPr lang="ru-RU" b="1" dirty="0" err="1">
                <a:latin typeface="Arial" panose="020B0604020202020204" pitchFamily="34" charset="0"/>
                <a:cs typeface="Arial" panose="020B0604020202020204" pitchFamily="34" charset="0"/>
              </a:rPr>
              <a:t>салық</a:t>
            </a:r>
            <a:r>
              <a:rPr lang="ru-RU" b="1" dirty="0">
                <a:latin typeface="Arial" panose="020B0604020202020204" pitchFamily="34" charset="0"/>
                <a:cs typeface="Arial" panose="020B0604020202020204" pitchFamily="34" charset="0"/>
              </a:rPr>
              <a:t> </a:t>
            </a:r>
            <a:r>
              <a:rPr lang="ru-RU" b="1" dirty="0" err="1">
                <a:latin typeface="Arial" panose="020B0604020202020204" pitchFamily="34" charset="0"/>
                <a:cs typeface="Arial" panose="020B0604020202020204" pitchFamily="34" charset="0"/>
              </a:rPr>
              <a:t>режимінен</a:t>
            </a:r>
            <a:r>
              <a:rPr lang="ru-RU" b="1" dirty="0">
                <a:latin typeface="Arial" panose="020B0604020202020204" pitchFamily="34" charset="0"/>
                <a:cs typeface="Arial" panose="020B0604020202020204" pitchFamily="34" charset="0"/>
              </a:rPr>
              <a:t> </a:t>
            </a:r>
            <a:r>
              <a:rPr lang="ru-RU" b="1" dirty="0" err="1">
                <a:latin typeface="Arial" panose="020B0604020202020204" pitchFamily="34" charset="0"/>
                <a:cs typeface="Arial" panose="020B0604020202020204" pitchFamily="34" charset="0"/>
              </a:rPr>
              <a:t>ауысуды</a:t>
            </a:r>
            <a:r>
              <a:rPr lang="ru-RU" b="1"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жүзеге</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асыратын</a:t>
            </a:r>
            <a:r>
              <a:rPr lang="ru-RU" dirty="0">
                <a:latin typeface="Arial" panose="020B0604020202020204" pitchFamily="34" charset="0"/>
                <a:cs typeface="Arial" panose="020B0604020202020204" pitchFamily="34" charset="0"/>
              </a:rPr>
              <a:t> дара </a:t>
            </a:r>
            <a:r>
              <a:rPr lang="ru-RU" dirty="0" err="1">
                <a:latin typeface="Arial" panose="020B0604020202020204" pitchFamily="34" charset="0"/>
                <a:cs typeface="Arial" panose="020B0604020202020204" pitchFamily="34" charset="0"/>
              </a:rPr>
              <a:t>кәсіпкерлер</a:t>
            </a:r>
            <a:r>
              <a:rPr lang="ru-RU" dirty="0">
                <a:latin typeface="Arial" panose="020B0604020202020204" pitchFamily="34" charset="0"/>
                <a:cs typeface="Arial" panose="020B0604020202020204" pitchFamily="34" charset="0"/>
              </a:rPr>
              <a:t> - патент </a:t>
            </a:r>
            <a:r>
              <a:rPr lang="ru-RU" dirty="0" err="1">
                <a:latin typeface="Arial" panose="020B0604020202020204" pitchFamily="34" charset="0"/>
                <a:cs typeface="Arial" panose="020B0604020202020204" pitchFamily="34" charset="0"/>
              </a:rPr>
              <a:t>негізінде</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арнаулы</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салық</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режимі</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қолданылатын</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айдың</a:t>
            </a:r>
            <a:r>
              <a:rPr lang="ru-RU" dirty="0">
                <a:latin typeface="Arial" panose="020B0604020202020204" pitchFamily="34" charset="0"/>
                <a:cs typeface="Arial" panose="020B0604020202020204" pitchFamily="34" charset="0"/>
              </a:rPr>
              <a:t> </a:t>
            </a:r>
            <a:r>
              <a:rPr lang="ru-RU" u="sng" dirty="0">
                <a:latin typeface="Arial" panose="020B0604020202020204" pitchFamily="34" charset="0"/>
                <a:cs typeface="Arial" panose="020B0604020202020204" pitchFamily="34" charset="0"/>
              </a:rPr>
              <a:t>1-күніне </a:t>
            </a:r>
            <a:r>
              <a:rPr lang="ru-RU" u="sng" dirty="0" err="1">
                <a:latin typeface="Arial" panose="020B0604020202020204" pitchFamily="34" charset="0"/>
                <a:cs typeface="Arial" panose="020B0604020202020204" pitchFamily="34" charset="0"/>
              </a:rPr>
              <a:t>дейін</a:t>
            </a:r>
            <a:r>
              <a:rPr lang="ru-RU" dirty="0">
                <a:latin typeface="Arial" panose="020B0604020202020204" pitchFamily="34" charset="0"/>
                <a:cs typeface="Arial" panose="020B0604020202020204" pitchFamily="34" charset="0"/>
              </a:rPr>
              <a:t>; </a:t>
            </a:r>
            <a:endParaRPr lang="ru-RU" dirty="0" smtClean="0">
              <a:latin typeface="Arial" panose="020B0604020202020204" pitchFamily="34" charset="0"/>
              <a:cs typeface="Arial" panose="020B0604020202020204" pitchFamily="34" charset="0"/>
            </a:endParaRPr>
          </a:p>
          <a:p>
            <a:r>
              <a:rPr lang="ru-RU" dirty="0" smtClean="0">
                <a:latin typeface="Arial" panose="020B0604020202020204" pitchFamily="34" charset="0"/>
                <a:cs typeface="Arial" panose="020B0604020202020204" pitchFamily="34" charset="0"/>
              </a:rPr>
              <a:t>3</a:t>
            </a:r>
            <a:r>
              <a:rPr lang="ru-RU" dirty="0">
                <a:latin typeface="Arial" panose="020B0604020202020204" pitchFamily="34" charset="0"/>
                <a:cs typeface="Arial" panose="020B0604020202020204" pitchFamily="34" charset="0"/>
              </a:rPr>
              <a:t>) </a:t>
            </a:r>
            <a:r>
              <a:rPr lang="ru-RU" b="1" dirty="0" err="1">
                <a:latin typeface="Arial" panose="020B0604020202020204" pitchFamily="34" charset="0"/>
                <a:cs typeface="Arial" panose="020B0604020202020204" pitchFamily="34" charset="0"/>
              </a:rPr>
              <a:t>кезекті</a:t>
            </a:r>
            <a:r>
              <a:rPr lang="ru-RU" b="1" dirty="0">
                <a:latin typeface="Arial" panose="020B0604020202020204" pitchFamily="34" charset="0"/>
                <a:cs typeface="Arial" panose="020B0604020202020204" pitchFamily="34" charset="0"/>
              </a:rPr>
              <a:t> </a:t>
            </a:r>
            <a:r>
              <a:rPr lang="ru-RU" b="1" dirty="0" err="1">
                <a:latin typeface="Arial" panose="020B0604020202020204" pitchFamily="34" charset="0"/>
                <a:cs typeface="Arial" panose="020B0604020202020204" pitchFamily="34" charset="0"/>
              </a:rPr>
              <a:t>патентті</a:t>
            </a:r>
            <a:r>
              <a:rPr lang="ru-RU" b="1" dirty="0">
                <a:latin typeface="Arial" panose="020B0604020202020204" pitchFamily="34" charset="0"/>
                <a:cs typeface="Arial" panose="020B0604020202020204" pitchFamily="34" charset="0"/>
              </a:rPr>
              <a:t> </a:t>
            </a:r>
            <a:r>
              <a:rPr lang="ru-RU" b="1" dirty="0" err="1">
                <a:latin typeface="Arial" panose="020B0604020202020204" pitchFamily="34" charset="0"/>
                <a:cs typeface="Arial" panose="020B0604020202020204" pitchFamily="34" charset="0"/>
              </a:rPr>
              <a:t>алу</a:t>
            </a:r>
            <a:r>
              <a:rPr lang="ru-RU" b="1" dirty="0">
                <a:latin typeface="Arial" panose="020B0604020202020204" pitchFamily="34" charset="0"/>
                <a:cs typeface="Arial" panose="020B0604020202020204" pitchFamily="34" charset="0"/>
              </a:rPr>
              <a:t> </a:t>
            </a:r>
            <a:r>
              <a:rPr lang="ru-RU" b="1" dirty="0" err="1">
                <a:latin typeface="Arial" panose="020B0604020202020204" pitchFamily="34" charset="0"/>
                <a:cs typeface="Arial" panose="020B0604020202020204" pitchFamily="34" charset="0"/>
              </a:rPr>
              <a:t>үшін</a:t>
            </a:r>
            <a:r>
              <a:rPr lang="ru-RU" b="1" dirty="0">
                <a:latin typeface="Arial" panose="020B0604020202020204" pitchFamily="34" charset="0"/>
                <a:cs typeface="Arial" panose="020B0604020202020204" pitchFamily="34" charset="0"/>
              </a:rPr>
              <a:t> патент </a:t>
            </a:r>
            <a:r>
              <a:rPr lang="ru-RU" b="1" dirty="0" err="1">
                <a:latin typeface="Arial" panose="020B0604020202020204" pitchFamily="34" charset="0"/>
                <a:cs typeface="Arial" panose="020B0604020202020204" pitchFamily="34" charset="0"/>
              </a:rPr>
              <a:t>негізіндегі</a:t>
            </a:r>
            <a:r>
              <a:rPr lang="ru-RU" b="1" dirty="0">
                <a:latin typeface="Arial" panose="020B0604020202020204" pitchFamily="34" charset="0"/>
                <a:cs typeface="Arial" panose="020B0604020202020204" pitchFamily="34" charset="0"/>
              </a:rPr>
              <a:t> </a:t>
            </a:r>
            <a:r>
              <a:rPr lang="ru-RU" b="1" dirty="0" err="1">
                <a:latin typeface="Arial" panose="020B0604020202020204" pitchFamily="34" charset="0"/>
                <a:cs typeface="Arial" panose="020B0604020202020204" pitchFamily="34" charset="0"/>
              </a:rPr>
              <a:t>арнаулы</a:t>
            </a:r>
            <a:r>
              <a:rPr lang="ru-RU" b="1" dirty="0">
                <a:latin typeface="Arial" panose="020B0604020202020204" pitchFamily="34" charset="0"/>
                <a:cs typeface="Arial" panose="020B0604020202020204" pitchFamily="34" charset="0"/>
              </a:rPr>
              <a:t> </a:t>
            </a:r>
            <a:r>
              <a:rPr lang="ru-RU" b="1" dirty="0" err="1">
                <a:latin typeface="Arial" panose="020B0604020202020204" pitchFamily="34" charset="0"/>
                <a:cs typeface="Arial" panose="020B0604020202020204" pitchFamily="34" charset="0"/>
              </a:rPr>
              <a:t>салық</a:t>
            </a:r>
            <a:r>
              <a:rPr lang="ru-RU" b="1" dirty="0">
                <a:latin typeface="Arial" panose="020B0604020202020204" pitchFamily="34" charset="0"/>
                <a:cs typeface="Arial" panose="020B0604020202020204" pitchFamily="34" charset="0"/>
              </a:rPr>
              <a:t> </a:t>
            </a:r>
            <a:r>
              <a:rPr lang="ru-RU" b="1" dirty="0" err="1">
                <a:latin typeface="Arial" panose="020B0604020202020204" pitchFamily="34" charset="0"/>
                <a:cs typeface="Arial" panose="020B0604020202020204" pitchFamily="34" charset="0"/>
              </a:rPr>
              <a:t>режимін</a:t>
            </a:r>
            <a:r>
              <a:rPr lang="ru-RU" b="1" dirty="0">
                <a:latin typeface="Arial" panose="020B0604020202020204" pitchFamily="34" charset="0"/>
                <a:cs typeface="Arial" panose="020B0604020202020204" pitchFamily="34" charset="0"/>
              </a:rPr>
              <a:t> </a:t>
            </a:r>
            <a:r>
              <a:rPr lang="ru-RU" b="1" dirty="0" err="1">
                <a:latin typeface="Arial" panose="020B0604020202020204" pitchFamily="34" charset="0"/>
                <a:cs typeface="Arial" panose="020B0604020202020204" pitchFamily="34" charset="0"/>
              </a:rPr>
              <a:t>қолданатын</a:t>
            </a:r>
            <a:r>
              <a:rPr lang="ru-RU" b="1" dirty="0">
                <a:latin typeface="Arial" panose="020B0604020202020204" pitchFamily="34" charset="0"/>
                <a:cs typeface="Arial" panose="020B0604020202020204" pitchFamily="34" charset="0"/>
              </a:rPr>
              <a:t> дара </a:t>
            </a:r>
            <a:r>
              <a:rPr lang="ru-RU" b="1" dirty="0" err="1">
                <a:latin typeface="Arial" panose="020B0604020202020204" pitchFamily="34" charset="0"/>
                <a:cs typeface="Arial" panose="020B0604020202020204" pitchFamily="34" charset="0"/>
              </a:rPr>
              <a:t>кәсіпкерлер</a:t>
            </a:r>
            <a:r>
              <a:rPr lang="ru-RU" b="1" dirty="0">
                <a:latin typeface="Arial" panose="020B0604020202020204" pitchFamily="34" charset="0"/>
                <a:cs typeface="Arial" panose="020B0604020202020204" pitchFamily="34" charset="0"/>
              </a:rPr>
              <a:t> </a:t>
            </a:r>
            <a:r>
              <a:rPr lang="ru-RU" dirty="0">
                <a:latin typeface="Arial" panose="020B0604020202020204" pitchFamily="34" charset="0"/>
                <a:cs typeface="Arial" panose="020B0604020202020204" pitchFamily="34" charset="0"/>
              </a:rPr>
              <a:t>- </a:t>
            </a:r>
            <a:r>
              <a:rPr lang="ru-RU" u="sng" dirty="0" err="1">
                <a:latin typeface="Arial" panose="020B0604020202020204" pitchFamily="34" charset="0"/>
                <a:cs typeface="Arial" panose="020B0604020202020204" pitchFamily="34" charset="0"/>
              </a:rPr>
              <a:t>алдыңғы</a:t>
            </a:r>
            <a:r>
              <a:rPr lang="ru-RU" u="sng" dirty="0">
                <a:latin typeface="Arial" panose="020B0604020202020204" pitchFamily="34" charset="0"/>
                <a:cs typeface="Arial" panose="020B0604020202020204" pitchFamily="34" charset="0"/>
              </a:rPr>
              <a:t> </a:t>
            </a:r>
            <a:r>
              <a:rPr lang="ru-RU" u="sng" dirty="0" err="1">
                <a:latin typeface="Arial" panose="020B0604020202020204" pitchFamily="34" charset="0"/>
                <a:cs typeface="Arial" panose="020B0604020202020204" pitchFamily="34" charset="0"/>
              </a:rPr>
              <a:t>патенттің</a:t>
            </a:r>
            <a:r>
              <a:rPr lang="ru-RU" u="sng" dirty="0">
                <a:latin typeface="Arial" panose="020B0604020202020204" pitchFamily="34" charset="0"/>
                <a:cs typeface="Arial" panose="020B0604020202020204" pitchFamily="34" charset="0"/>
              </a:rPr>
              <a:t> </a:t>
            </a:r>
            <a:r>
              <a:rPr lang="ru-RU" u="sng" dirty="0" err="1">
                <a:latin typeface="Arial" panose="020B0604020202020204" pitchFamily="34" charset="0"/>
                <a:cs typeface="Arial" panose="020B0604020202020204" pitchFamily="34" charset="0"/>
              </a:rPr>
              <a:t>қолданылу</a:t>
            </a:r>
            <a:r>
              <a:rPr lang="ru-RU" u="sng" dirty="0">
                <a:latin typeface="Arial" panose="020B0604020202020204" pitchFamily="34" charset="0"/>
                <a:cs typeface="Arial" panose="020B0604020202020204" pitchFamily="34" charset="0"/>
              </a:rPr>
              <a:t> </a:t>
            </a:r>
            <a:r>
              <a:rPr lang="ru-RU" u="sng" dirty="0" err="1">
                <a:latin typeface="Arial" panose="020B0604020202020204" pitchFamily="34" charset="0"/>
                <a:cs typeface="Arial" panose="020B0604020202020204" pitchFamily="34" charset="0"/>
              </a:rPr>
              <a:t>мерзімі</a:t>
            </a:r>
            <a:r>
              <a:rPr lang="ru-RU" u="sng" dirty="0">
                <a:latin typeface="Arial" panose="020B0604020202020204" pitchFamily="34" charset="0"/>
                <a:cs typeface="Arial" panose="020B0604020202020204" pitchFamily="34" charset="0"/>
              </a:rPr>
              <a:t> </a:t>
            </a:r>
            <a:r>
              <a:rPr lang="ru-RU" u="sng" dirty="0" err="1">
                <a:latin typeface="Arial" panose="020B0604020202020204" pitchFamily="34" charset="0"/>
                <a:cs typeface="Arial" panose="020B0604020202020204" pitchFamily="34" charset="0"/>
              </a:rPr>
              <a:t>немесе</a:t>
            </a:r>
            <a:r>
              <a:rPr lang="ru-RU" u="sng" dirty="0">
                <a:latin typeface="Arial" panose="020B0604020202020204" pitchFamily="34" charset="0"/>
                <a:cs typeface="Arial" panose="020B0604020202020204" pitchFamily="34" charset="0"/>
              </a:rPr>
              <a:t> </a:t>
            </a:r>
            <a:r>
              <a:rPr lang="ru-RU" u="sng" dirty="0" err="1">
                <a:latin typeface="Arial" panose="020B0604020202020204" pitchFamily="34" charset="0"/>
                <a:cs typeface="Arial" panose="020B0604020202020204" pitchFamily="34" charset="0"/>
              </a:rPr>
              <a:t>салықтық</a:t>
            </a:r>
            <a:r>
              <a:rPr lang="ru-RU" u="sng" dirty="0">
                <a:latin typeface="Arial" panose="020B0604020202020204" pitchFamily="34" charset="0"/>
                <a:cs typeface="Arial" panose="020B0604020202020204" pitchFamily="34" charset="0"/>
              </a:rPr>
              <a:t> </a:t>
            </a:r>
            <a:r>
              <a:rPr lang="ru-RU" u="sng" dirty="0" err="1">
                <a:latin typeface="Arial" panose="020B0604020202020204" pitchFamily="34" charset="0"/>
                <a:cs typeface="Arial" panose="020B0604020202020204" pitchFamily="34" charset="0"/>
              </a:rPr>
              <a:t>есептілікті</a:t>
            </a:r>
            <a:r>
              <a:rPr lang="ru-RU" u="sng" dirty="0">
                <a:latin typeface="Arial" panose="020B0604020202020204" pitchFamily="34" charset="0"/>
                <a:cs typeface="Arial" panose="020B0604020202020204" pitchFamily="34" charset="0"/>
              </a:rPr>
              <a:t> </a:t>
            </a:r>
            <a:r>
              <a:rPr lang="ru-RU" u="sng" dirty="0" err="1">
                <a:latin typeface="Arial" panose="020B0604020202020204" pitchFamily="34" charset="0"/>
                <a:cs typeface="Arial" panose="020B0604020202020204" pitchFamily="34" charset="0"/>
              </a:rPr>
              <a:t>табыс</a:t>
            </a:r>
            <a:r>
              <a:rPr lang="ru-RU" u="sng" dirty="0">
                <a:latin typeface="Arial" panose="020B0604020202020204" pitchFamily="34" charset="0"/>
                <a:cs typeface="Arial" panose="020B0604020202020204" pitchFamily="34" charset="0"/>
              </a:rPr>
              <a:t> </a:t>
            </a:r>
            <a:r>
              <a:rPr lang="ru-RU" u="sng" dirty="0" err="1">
                <a:latin typeface="Arial" panose="020B0604020202020204" pitchFamily="34" charset="0"/>
                <a:cs typeface="Arial" panose="020B0604020202020204" pitchFamily="34" charset="0"/>
              </a:rPr>
              <a:t>етуді</a:t>
            </a:r>
            <a:r>
              <a:rPr lang="ru-RU" u="sng" dirty="0">
                <a:latin typeface="Arial" panose="020B0604020202020204" pitchFamily="34" charset="0"/>
                <a:cs typeface="Arial" panose="020B0604020202020204" pitchFamily="34" charset="0"/>
              </a:rPr>
              <a:t> </a:t>
            </a:r>
            <a:r>
              <a:rPr lang="ru-RU" u="sng" dirty="0" err="1">
                <a:latin typeface="Arial" panose="020B0604020202020204" pitchFamily="34" charset="0"/>
                <a:cs typeface="Arial" panose="020B0604020202020204" pitchFamily="34" charset="0"/>
              </a:rPr>
              <a:t>тоқтата</a:t>
            </a:r>
            <a:r>
              <a:rPr lang="ru-RU" u="sng" dirty="0">
                <a:latin typeface="Arial" panose="020B0604020202020204" pitchFamily="34" charset="0"/>
                <a:cs typeface="Arial" panose="020B0604020202020204" pitchFamily="34" charset="0"/>
              </a:rPr>
              <a:t> </a:t>
            </a:r>
            <a:r>
              <a:rPr lang="ru-RU" u="sng" dirty="0" err="1">
                <a:latin typeface="Arial" panose="020B0604020202020204" pitchFamily="34" charset="0"/>
                <a:cs typeface="Arial" panose="020B0604020202020204" pitchFamily="34" charset="0"/>
              </a:rPr>
              <a:t>тұру</a:t>
            </a:r>
            <a:r>
              <a:rPr lang="ru-RU" u="sng" dirty="0">
                <a:latin typeface="Arial" panose="020B0604020202020204" pitchFamily="34" charset="0"/>
                <a:cs typeface="Arial" panose="020B0604020202020204" pitchFamily="34" charset="0"/>
              </a:rPr>
              <a:t> </a:t>
            </a:r>
            <a:r>
              <a:rPr lang="ru-RU" u="sng" dirty="0" err="1">
                <a:latin typeface="Arial" panose="020B0604020202020204" pitchFamily="34" charset="0"/>
                <a:cs typeface="Arial" panose="020B0604020202020204" pitchFamily="34" charset="0"/>
              </a:rPr>
              <a:t>мерзімі</a:t>
            </a:r>
            <a:r>
              <a:rPr lang="ru-RU" u="sng" dirty="0">
                <a:latin typeface="Arial" panose="020B0604020202020204" pitchFamily="34" charset="0"/>
                <a:cs typeface="Arial" panose="020B0604020202020204" pitchFamily="34" charset="0"/>
              </a:rPr>
              <a:t> </a:t>
            </a:r>
            <a:r>
              <a:rPr lang="ru-RU" u="sng" dirty="0" err="1">
                <a:latin typeface="Arial" panose="020B0604020202020204" pitchFamily="34" charset="0"/>
                <a:cs typeface="Arial" panose="020B0604020202020204" pitchFamily="34" charset="0"/>
              </a:rPr>
              <a:t>өткенге</a:t>
            </a:r>
            <a:r>
              <a:rPr lang="ru-RU" u="sng" dirty="0">
                <a:latin typeface="Arial" panose="020B0604020202020204" pitchFamily="34" charset="0"/>
                <a:cs typeface="Arial" panose="020B0604020202020204" pitchFamily="34" charset="0"/>
              </a:rPr>
              <a:t> </a:t>
            </a:r>
            <a:r>
              <a:rPr lang="ru-RU" u="sng" dirty="0" err="1">
                <a:latin typeface="Arial" panose="020B0604020202020204" pitchFamily="34" charset="0"/>
                <a:cs typeface="Arial" panose="020B0604020202020204" pitchFamily="34" charset="0"/>
              </a:rPr>
              <a:t>дейін</a:t>
            </a:r>
            <a:r>
              <a:rPr lang="ru-RU" u="sng"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ұсынады</a:t>
            </a:r>
            <a:r>
              <a:rPr lang="ru-RU" dirty="0">
                <a:latin typeface="Arial" panose="020B0604020202020204" pitchFamily="34" charset="0"/>
                <a:cs typeface="Arial" panose="020B0604020202020204" pitchFamily="34" charset="0"/>
              </a:rPr>
              <a:t>.</a:t>
            </a:r>
          </a:p>
          <a:p>
            <a:endParaRPr lang="ru-RU" dirty="0"/>
          </a:p>
        </p:txBody>
      </p:sp>
    </p:spTree>
    <p:extLst>
      <p:ext uri="{BB962C8B-B14F-4D97-AF65-F5344CB8AC3E}">
        <p14:creationId xmlns:p14="http://schemas.microsoft.com/office/powerpoint/2010/main" val="58837130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r>
              <a:rPr lang="ru-RU" sz="3200" b="1" dirty="0" err="1">
                <a:latin typeface="Arial" panose="020B0604020202020204" pitchFamily="34" charset="0"/>
                <a:cs typeface="Arial" panose="020B0604020202020204" pitchFamily="34" charset="0"/>
              </a:rPr>
              <a:t>Есеп-қисап</a:t>
            </a:r>
            <a:r>
              <a:rPr lang="ru-RU" sz="3200" b="1" dirty="0">
                <a:latin typeface="Arial" panose="020B0604020202020204" pitchFamily="34" charset="0"/>
                <a:cs typeface="Arial" panose="020B0604020202020204" pitchFamily="34" charset="0"/>
              </a:rPr>
              <a:t> </a:t>
            </a:r>
            <a:r>
              <a:rPr lang="ru-RU" sz="3200" dirty="0" err="1">
                <a:latin typeface="Arial" panose="020B0604020202020204" pitchFamily="34" charset="0"/>
                <a:cs typeface="Arial" panose="020B0604020202020204" pitchFamily="34" charset="0"/>
              </a:rPr>
              <a:t>патенттің</a:t>
            </a:r>
            <a:r>
              <a:rPr lang="ru-RU" sz="3200" dirty="0">
                <a:latin typeface="Arial" panose="020B0604020202020204" pitchFamily="34" charset="0"/>
                <a:cs typeface="Arial" panose="020B0604020202020204" pitchFamily="34" charset="0"/>
              </a:rPr>
              <a:t> </a:t>
            </a:r>
            <a:r>
              <a:rPr lang="ru-RU" sz="3200" dirty="0" err="1">
                <a:latin typeface="Arial" panose="020B0604020202020204" pitchFamily="34" charset="0"/>
                <a:cs typeface="Arial" panose="020B0604020202020204" pitchFamily="34" charset="0"/>
              </a:rPr>
              <a:t>құнын</a:t>
            </a:r>
            <a:r>
              <a:rPr lang="ru-RU" sz="3200" dirty="0">
                <a:latin typeface="Arial" panose="020B0604020202020204" pitchFamily="34" charset="0"/>
                <a:cs typeface="Arial" panose="020B0604020202020204" pitchFamily="34" charset="0"/>
              </a:rPr>
              <a:t> </a:t>
            </a:r>
            <a:r>
              <a:rPr lang="ru-RU" sz="3200" dirty="0" err="1">
                <a:latin typeface="Arial" panose="020B0604020202020204" pitchFamily="34" charset="0"/>
                <a:cs typeface="Arial" panose="020B0604020202020204" pitchFamily="34" charset="0"/>
              </a:rPr>
              <a:t>есептеуге</a:t>
            </a:r>
            <a:r>
              <a:rPr lang="ru-RU" sz="3200" dirty="0">
                <a:latin typeface="Arial" panose="020B0604020202020204" pitchFamily="34" charset="0"/>
                <a:cs typeface="Arial" panose="020B0604020202020204" pitchFamily="34" charset="0"/>
              </a:rPr>
              <a:t> </a:t>
            </a:r>
            <a:r>
              <a:rPr lang="ru-RU" sz="3200" dirty="0" err="1">
                <a:latin typeface="Arial" panose="020B0604020202020204" pitchFamily="34" charset="0"/>
                <a:cs typeface="Arial" panose="020B0604020202020204" pitchFamily="34" charset="0"/>
              </a:rPr>
              <a:t>арналған</a:t>
            </a:r>
            <a:r>
              <a:rPr lang="ru-RU" sz="3200" dirty="0">
                <a:latin typeface="Arial" panose="020B0604020202020204" pitchFamily="34" charset="0"/>
                <a:cs typeface="Arial" panose="020B0604020202020204" pitchFamily="34" charset="0"/>
              </a:rPr>
              <a:t> </a:t>
            </a:r>
            <a:r>
              <a:rPr lang="ru-RU" sz="3200" u="sng" dirty="0" err="1">
                <a:latin typeface="Arial" panose="020B0604020202020204" pitchFamily="34" charset="0"/>
                <a:cs typeface="Arial" panose="020B0604020202020204" pitchFamily="34" charset="0"/>
              </a:rPr>
              <a:t>салықтық</a:t>
            </a:r>
            <a:r>
              <a:rPr lang="ru-RU" sz="3200" u="sng" dirty="0">
                <a:latin typeface="Arial" panose="020B0604020202020204" pitchFamily="34" charset="0"/>
                <a:cs typeface="Arial" panose="020B0604020202020204" pitchFamily="34" charset="0"/>
              </a:rPr>
              <a:t> </a:t>
            </a:r>
            <a:r>
              <a:rPr lang="ru-RU" sz="3200" u="sng" dirty="0" err="1">
                <a:latin typeface="Arial" panose="020B0604020202020204" pitchFamily="34" charset="0"/>
                <a:cs typeface="Arial" panose="020B0604020202020204" pitchFamily="34" charset="0"/>
              </a:rPr>
              <a:t>есептілік</a:t>
            </a:r>
            <a:r>
              <a:rPr lang="ru-RU" sz="3200" u="sng" dirty="0">
                <a:latin typeface="Arial" panose="020B0604020202020204" pitchFamily="34" charset="0"/>
                <a:cs typeface="Arial" panose="020B0604020202020204" pitchFamily="34" charset="0"/>
              </a:rPr>
              <a:t> </a:t>
            </a:r>
            <a:r>
              <a:rPr lang="ru-RU" sz="3200" dirty="0" err="1">
                <a:latin typeface="Arial" panose="020B0604020202020204" pitchFamily="34" charset="0"/>
                <a:cs typeface="Arial" panose="020B0604020202020204" pitchFamily="34" charset="0"/>
              </a:rPr>
              <a:t>болып</a:t>
            </a:r>
            <a:r>
              <a:rPr lang="ru-RU" sz="3200" dirty="0">
                <a:latin typeface="Arial" panose="020B0604020202020204" pitchFamily="34" charset="0"/>
                <a:cs typeface="Arial" panose="020B0604020202020204" pitchFamily="34" charset="0"/>
              </a:rPr>
              <a:t> </a:t>
            </a:r>
            <a:r>
              <a:rPr lang="ru-RU" sz="3200" dirty="0" err="1">
                <a:latin typeface="Arial" panose="020B0604020202020204" pitchFamily="34" charset="0"/>
                <a:cs typeface="Arial" panose="020B0604020202020204" pitchFamily="34" charset="0"/>
              </a:rPr>
              <a:t>табылады</a:t>
            </a:r>
            <a:endParaRPr lang="ru-RU" sz="3200" dirty="0">
              <a:latin typeface="Arial" panose="020B0604020202020204" pitchFamily="34" charset="0"/>
              <a:cs typeface="Arial" panose="020B0604020202020204" pitchFamily="34" charset="0"/>
            </a:endParaRPr>
          </a:p>
        </p:txBody>
      </p:sp>
      <p:sp>
        <p:nvSpPr>
          <p:cNvPr id="3" name="Объект 2"/>
          <p:cNvSpPr>
            <a:spLocks noGrp="1"/>
          </p:cNvSpPr>
          <p:nvPr>
            <p:ph idx="1"/>
          </p:nvPr>
        </p:nvSpPr>
        <p:spPr/>
        <p:txBody>
          <a:bodyPr/>
          <a:lstStyle/>
          <a:p>
            <a:r>
              <a:rPr lang="ru-RU" dirty="0"/>
              <a:t>686-бап. Патент </a:t>
            </a:r>
            <a:r>
              <a:rPr lang="ru-RU" dirty="0" err="1"/>
              <a:t>құнын</a:t>
            </a:r>
            <a:r>
              <a:rPr lang="ru-RU" dirty="0"/>
              <a:t> </a:t>
            </a:r>
            <a:r>
              <a:rPr lang="ru-RU" dirty="0" err="1"/>
              <a:t>есептеу</a:t>
            </a:r>
            <a:r>
              <a:rPr lang="ru-RU" dirty="0"/>
              <a:t> </a:t>
            </a:r>
            <a:endParaRPr lang="ru-RU" dirty="0" smtClean="0"/>
          </a:p>
          <a:p>
            <a:r>
              <a:rPr lang="ru-RU" dirty="0" smtClean="0"/>
              <a:t>1</a:t>
            </a:r>
            <a:r>
              <a:rPr lang="ru-RU" dirty="0"/>
              <a:t>. Патент </a:t>
            </a:r>
            <a:r>
              <a:rPr lang="ru-RU" dirty="0" err="1"/>
              <a:t>құнына</a:t>
            </a:r>
            <a:r>
              <a:rPr lang="ru-RU" dirty="0"/>
              <a:t> </a:t>
            </a:r>
            <a:r>
              <a:rPr lang="ru-RU" u="sng" dirty="0" err="1"/>
              <a:t>жеке</a:t>
            </a:r>
            <a:r>
              <a:rPr lang="ru-RU" u="sng" dirty="0"/>
              <a:t> </a:t>
            </a:r>
            <a:r>
              <a:rPr lang="ru-RU" u="sng" dirty="0" err="1"/>
              <a:t>табыс</a:t>
            </a:r>
            <a:r>
              <a:rPr lang="ru-RU" u="sng" dirty="0"/>
              <a:t> </a:t>
            </a:r>
            <a:r>
              <a:rPr lang="ru-RU" u="sng" dirty="0" err="1"/>
              <a:t>салығы</a:t>
            </a:r>
            <a:r>
              <a:rPr lang="ru-RU" u="sng" dirty="0"/>
              <a:t> </a:t>
            </a:r>
            <a:r>
              <a:rPr lang="ru-RU" dirty="0"/>
              <a:t>(</a:t>
            </a:r>
            <a:r>
              <a:rPr lang="ru-RU" dirty="0" err="1"/>
              <a:t>төлем</a:t>
            </a:r>
            <a:r>
              <a:rPr lang="ru-RU" dirty="0"/>
              <a:t> </a:t>
            </a:r>
            <a:r>
              <a:rPr lang="ru-RU" dirty="0" err="1"/>
              <a:t>көзінен</a:t>
            </a:r>
            <a:r>
              <a:rPr lang="ru-RU" dirty="0"/>
              <a:t> </a:t>
            </a:r>
            <a:r>
              <a:rPr lang="ru-RU" dirty="0" err="1"/>
              <a:t>ұстап</a:t>
            </a:r>
            <a:r>
              <a:rPr lang="ru-RU" dirty="0"/>
              <a:t> </a:t>
            </a:r>
            <a:r>
              <a:rPr lang="ru-RU" dirty="0" err="1"/>
              <a:t>қалатын</a:t>
            </a:r>
            <a:r>
              <a:rPr lang="ru-RU" dirty="0"/>
              <a:t> </a:t>
            </a:r>
            <a:r>
              <a:rPr lang="ru-RU" dirty="0" err="1"/>
              <a:t>жеке</a:t>
            </a:r>
            <a:r>
              <a:rPr lang="ru-RU" dirty="0"/>
              <a:t> </a:t>
            </a:r>
            <a:r>
              <a:rPr lang="ru-RU" dirty="0" err="1"/>
              <a:t>табыс</a:t>
            </a:r>
            <a:r>
              <a:rPr lang="ru-RU" dirty="0"/>
              <a:t> </a:t>
            </a:r>
            <a:r>
              <a:rPr lang="ru-RU" dirty="0" err="1"/>
              <a:t>салығынан</a:t>
            </a:r>
            <a:r>
              <a:rPr lang="ru-RU" dirty="0"/>
              <a:t> </a:t>
            </a:r>
            <a:r>
              <a:rPr lang="ru-RU" dirty="0" err="1"/>
              <a:t>басқа</a:t>
            </a:r>
            <a:r>
              <a:rPr lang="ru-RU" dirty="0"/>
              <a:t>) мен </a:t>
            </a:r>
            <a:r>
              <a:rPr lang="ru-RU" u="sng" dirty="0" err="1"/>
              <a:t>әлеуметтік</a:t>
            </a:r>
            <a:r>
              <a:rPr lang="ru-RU" u="sng" dirty="0"/>
              <a:t> </a:t>
            </a:r>
            <a:r>
              <a:rPr lang="ru-RU" u="sng" dirty="0" err="1"/>
              <a:t>төлемдердің</a:t>
            </a:r>
            <a:r>
              <a:rPr lang="ru-RU" u="sng" dirty="0"/>
              <a:t> </a:t>
            </a:r>
            <a:r>
              <a:rPr lang="ru-RU" u="sng" dirty="0" err="1"/>
              <a:t>төлеуге</a:t>
            </a:r>
            <a:r>
              <a:rPr lang="ru-RU" u="sng" dirty="0"/>
              <a:t> </a:t>
            </a:r>
            <a:r>
              <a:rPr lang="ru-RU" dirty="0" err="1"/>
              <a:t>жататын</a:t>
            </a:r>
            <a:r>
              <a:rPr lang="ru-RU" dirty="0"/>
              <a:t> </a:t>
            </a:r>
            <a:r>
              <a:rPr lang="ru-RU" dirty="0" err="1"/>
              <a:t>сомалары</a:t>
            </a:r>
            <a:r>
              <a:rPr lang="ru-RU" dirty="0"/>
              <a:t> </a:t>
            </a:r>
            <a:r>
              <a:rPr lang="ru-RU" dirty="0" err="1"/>
              <a:t>қосылады</a:t>
            </a:r>
            <a:endParaRPr lang="ru-RU" dirty="0"/>
          </a:p>
        </p:txBody>
      </p:sp>
    </p:spTree>
    <p:extLst>
      <p:ext uri="{BB962C8B-B14F-4D97-AF65-F5344CB8AC3E}">
        <p14:creationId xmlns:p14="http://schemas.microsoft.com/office/powerpoint/2010/main" val="277958973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476672"/>
            <a:ext cx="8229600" cy="6048672"/>
          </a:xfrm>
        </p:spPr>
        <p:txBody>
          <a:bodyPr>
            <a:normAutofit fontScale="92500" lnSpcReduction="10000"/>
          </a:bodyPr>
          <a:lstStyle/>
          <a:p>
            <a:r>
              <a:rPr lang="ru-RU" dirty="0"/>
              <a:t>Патент </a:t>
            </a:r>
            <a:r>
              <a:rPr lang="ru-RU" dirty="0" err="1"/>
              <a:t>құнына</a:t>
            </a:r>
            <a:r>
              <a:rPr lang="ru-RU" dirty="0"/>
              <a:t> </a:t>
            </a:r>
            <a:r>
              <a:rPr lang="ru-RU" dirty="0" err="1"/>
              <a:t>кіретін</a:t>
            </a:r>
            <a:r>
              <a:rPr lang="ru-RU" dirty="0"/>
              <a:t> </a:t>
            </a:r>
            <a:r>
              <a:rPr lang="ru-RU" dirty="0" err="1"/>
              <a:t>жеке</a:t>
            </a:r>
            <a:r>
              <a:rPr lang="ru-RU" dirty="0"/>
              <a:t> </a:t>
            </a:r>
            <a:r>
              <a:rPr lang="ru-RU" dirty="0" err="1"/>
              <a:t>табыс</a:t>
            </a:r>
            <a:r>
              <a:rPr lang="ru-RU" dirty="0"/>
              <a:t> </a:t>
            </a:r>
            <a:r>
              <a:rPr lang="ru-RU" dirty="0" err="1"/>
              <a:t>салығының</a:t>
            </a:r>
            <a:r>
              <a:rPr lang="ru-RU" dirty="0"/>
              <a:t> </a:t>
            </a:r>
            <a:r>
              <a:rPr lang="ru-RU" dirty="0" err="1"/>
              <a:t>сомасын</a:t>
            </a:r>
            <a:r>
              <a:rPr lang="ru-RU" dirty="0"/>
              <a:t> </a:t>
            </a:r>
            <a:r>
              <a:rPr lang="ru-RU" dirty="0" err="1"/>
              <a:t>есептеу</a:t>
            </a:r>
            <a:r>
              <a:rPr lang="ru-RU" dirty="0"/>
              <a:t>, </a:t>
            </a:r>
            <a:r>
              <a:rPr lang="ru-RU" dirty="0" err="1"/>
              <a:t>сауда</a:t>
            </a:r>
            <a:r>
              <a:rPr lang="ru-RU" dirty="0"/>
              <a:t> </a:t>
            </a:r>
            <a:r>
              <a:rPr lang="ru-RU" dirty="0" err="1"/>
              <a:t>саласындағы</a:t>
            </a:r>
            <a:r>
              <a:rPr lang="ru-RU" dirty="0"/>
              <a:t> </a:t>
            </a:r>
            <a:r>
              <a:rPr lang="ru-RU" dirty="0" err="1"/>
              <a:t>қызметті</a:t>
            </a:r>
            <a:r>
              <a:rPr lang="ru-RU" dirty="0"/>
              <a:t> </a:t>
            </a:r>
            <a:r>
              <a:rPr lang="ru-RU" dirty="0" err="1"/>
              <a:t>жүзеге</a:t>
            </a:r>
            <a:r>
              <a:rPr lang="ru-RU" dirty="0"/>
              <a:t> </a:t>
            </a:r>
            <a:r>
              <a:rPr lang="ru-RU" dirty="0" err="1"/>
              <a:t>асыратын</a:t>
            </a:r>
            <a:r>
              <a:rPr lang="ru-RU" dirty="0"/>
              <a:t> </a:t>
            </a:r>
            <a:r>
              <a:rPr lang="ru-RU" dirty="0" err="1"/>
              <a:t>тұлғалардың</a:t>
            </a:r>
            <a:r>
              <a:rPr lang="ru-RU" dirty="0"/>
              <a:t> </a:t>
            </a:r>
            <a:r>
              <a:rPr lang="ru-RU" dirty="0" err="1"/>
              <a:t>салық</a:t>
            </a:r>
            <a:r>
              <a:rPr lang="ru-RU" dirty="0"/>
              <a:t> салу </a:t>
            </a:r>
            <a:r>
              <a:rPr lang="ru-RU" dirty="0" err="1"/>
              <a:t>объектісін</a:t>
            </a:r>
            <a:r>
              <a:rPr lang="ru-RU" dirty="0"/>
              <a:t> </a:t>
            </a:r>
            <a:r>
              <a:rPr lang="ru-RU" dirty="0" err="1"/>
              <a:t>қоспағанда</a:t>
            </a:r>
            <a:r>
              <a:rPr lang="ru-RU" dirty="0"/>
              <a:t>, </a:t>
            </a:r>
            <a:r>
              <a:rPr lang="ru-RU" dirty="0" err="1"/>
              <a:t>салық</a:t>
            </a:r>
            <a:r>
              <a:rPr lang="ru-RU" dirty="0"/>
              <a:t> салу </a:t>
            </a:r>
            <a:r>
              <a:rPr lang="ru-RU" dirty="0" err="1"/>
              <a:t>объектісіне</a:t>
            </a:r>
            <a:r>
              <a:rPr lang="ru-RU" dirty="0"/>
              <a:t> 1 </a:t>
            </a:r>
            <a:r>
              <a:rPr lang="ru-RU" dirty="0" err="1"/>
              <a:t>пайыз</a:t>
            </a:r>
            <a:r>
              <a:rPr lang="ru-RU" dirty="0"/>
              <a:t> </a:t>
            </a:r>
            <a:r>
              <a:rPr lang="ru-RU" dirty="0" err="1"/>
              <a:t>мөлшердегі</a:t>
            </a:r>
            <a:r>
              <a:rPr lang="ru-RU" dirty="0"/>
              <a:t> </a:t>
            </a:r>
            <a:r>
              <a:rPr lang="ru-RU" dirty="0" err="1"/>
              <a:t>мөлшерлемені</a:t>
            </a:r>
            <a:r>
              <a:rPr lang="ru-RU" dirty="0"/>
              <a:t> </a:t>
            </a:r>
            <a:r>
              <a:rPr lang="ru-RU" dirty="0" err="1"/>
              <a:t>қолдану</a:t>
            </a:r>
            <a:r>
              <a:rPr lang="ru-RU" dirty="0"/>
              <a:t> </a:t>
            </a:r>
            <a:r>
              <a:rPr lang="ru-RU" dirty="0" err="1"/>
              <a:t>арқылы</a:t>
            </a:r>
            <a:r>
              <a:rPr lang="ru-RU" dirty="0"/>
              <a:t> </a:t>
            </a:r>
            <a:r>
              <a:rPr lang="ru-RU" dirty="0" err="1"/>
              <a:t>жүргізіледі</a:t>
            </a:r>
            <a:r>
              <a:rPr lang="ru-RU" dirty="0"/>
              <a:t>. </a:t>
            </a:r>
            <a:endParaRPr lang="ru-RU" dirty="0" smtClean="0"/>
          </a:p>
          <a:p>
            <a:r>
              <a:rPr lang="ru-RU" dirty="0" err="1" smtClean="0"/>
              <a:t>Сауда</a:t>
            </a:r>
            <a:r>
              <a:rPr lang="ru-RU" dirty="0" smtClean="0"/>
              <a:t> </a:t>
            </a:r>
            <a:r>
              <a:rPr lang="ru-RU" dirty="0" err="1"/>
              <a:t>саласындағы</a:t>
            </a:r>
            <a:r>
              <a:rPr lang="ru-RU" dirty="0"/>
              <a:t> </a:t>
            </a:r>
            <a:r>
              <a:rPr lang="ru-RU" dirty="0" err="1"/>
              <a:t>қызметті</a:t>
            </a:r>
            <a:r>
              <a:rPr lang="ru-RU" dirty="0"/>
              <a:t> </a:t>
            </a:r>
            <a:r>
              <a:rPr lang="ru-RU" dirty="0" err="1"/>
              <a:t>жүзеге</a:t>
            </a:r>
            <a:r>
              <a:rPr lang="ru-RU" dirty="0"/>
              <a:t> </a:t>
            </a:r>
            <a:r>
              <a:rPr lang="ru-RU" dirty="0" err="1"/>
              <a:t>асыратын</a:t>
            </a:r>
            <a:r>
              <a:rPr lang="ru-RU" dirty="0"/>
              <a:t> дара </a:t>
            </a:r>
            <a:r>
              <a:rPr lang="ru-RU" dirty="0" err="1"/>
              <a:t>кәсіпкерлер</a:t>
            </a:r>
            <a:r>
              <a:rPr lang="ru-RU" dirty="0"/>
              <a:t> патент </a:t>
            </a:r>
            <a:r>
              <a:rPr lang="ru-RU" dirty="0" err="1"/>
              <a:t>құнына</a:t>
            </a:r>
            <a:r>
              <a:rPr lang="ru-RU" dirty="0"/>
              <a:t> </a:t>
            </a:r>
            <a:r>
              <a:rPr lang="ru-RU" dirty="0" err="1"/>
              <a:t>кіретін</a:t>
            </a:r>
            <a:r>
              <a:rPr lang="ru-RU" dirty="0"/>
              <a:t> </a:t>
            </a:r>
            <a:r>
              <a:rPr lang="ru-RU" dirty="0" err="1"/>
              <a:t>жеке</a:t>
            </a:r>
            <a:r>
              <a:rPr lang="ru-RU" dirty="0"/>
              <a:t> </a:t>
            </a:r>
            <a:r>
              <a:rPr lang="ru-RU" dirty="0" err="1"/>
              <a:t>табыс</a:t>
            </a:r>
            <a:r>
              <a:rPr lang="ru-RU" dirty="0"/>
              <a:t> </a:t>
            </a:r>
            <a:r>
              <a:rPr lang="ru-RU" dirty="0" err="1"/>
              <a:t>салығының</a:t>
            </a:r>
            <a:r>
              <a:rPr lang="ru-RU" dirty="0"/>
              <a:t> </a:t>
            </a:r>
            <a:r>
              <a:rPr lang="ru-RU" dirty="0" err="1"/>
              <a:t>сомасын</a:t>
            </a:r>
            <a:r>
              <a:rPr lang="ru-RU" dirty="0"/>
              <a:t> </a:t>
            </a:r>
            <a:r>
              <a:rPr lang="ru-RU" dirty="0" err="1"/>
              <a:t>есептеуді</a:t>
            </a:r>
            <a:r>
              <a:rPr lang="ru-RU" dirty="0"/>
              <a:t>, 1 </a:t>
            </a:r>
            <a:r>
              <a:rPr lang="ru-RU" dirty="0" err="1"/>
              <a:t>пайыз</a:t>
            </a:r>
            <a:r>
              <a:rPr lang="ru-RU" dirty="0"/>
              <a:t> </a:t>
            </a:r>
            <a:r>
              <a:rPr lang="ru-RU" dirty="0" err="1"/>
              <a:t>мөлшерлеме</a:t>
            </a:r>
            <a:r>
              <a:rPr lang="ru-RU" dirty="0"/>
              <a:t> </a:t>
            </a:r>
            <a:r>
              <a:rPr lang="ru-RU" dirty="0" err="1"/>
              <a:t>бойынша</a:t>
            </a:r>
            <a:r>
              <a:rPr lang="ru-RU" dirty="0"/>
              <a:t> </a:t>
            </a:r>
            <a:r>
              <a:rPr lang="ru-RU" dirty="0" err="1"/>
              <a:t>салық</a:t>
            </a:r>
            <a:r>
              <a:rPr lang="ru-RU" dirty="0"/>
              <a:t> </a:t>
            </a:r>
            <a:r>
              <a:rPr lang="ru-RU" dirty="0" err="1"/>
              <a:t>салынатын</a:t>
            </a:r>
            <a:r>
              <a:rPr lang="ru-RU" dirty="0"/>
              <a:t> </a:t>
            </a:r>
            <a:r>
              <a:rPr lang="ru-RU" dirty="0" err="1"/>
              <a:t>қолма-қол</a:t>
            </a:r>
            <a:r>
              <a:rPr lang="ru-RU" dirty="0"/>
              <a:t> </a:t>
            </a:r>
            <a:r>
              <a:rPr lang="ru-RU" dirty="0" err="1"/>
              <a:t>ақшасыз</a:t>
            </a:r>
            <a:r>
              <a:rPr lang="ru-RU" dirty="0"/>
              <a:t> </a:t>
            </a:r>
            <a:r>
              <a:rPr lang="ru-RU" dirty="0" err="1"/>
              <a:t>есеп</a:t>
            </a:r>
            <a:r>
              <a:rPr lang="ru-RU" dirty="0"/>
              <a:t> </a:t>
            </a:r>
            <a:r>
              <a:rPr lang="ru-RU" dirty="0" err="1"/>
              <a:t>айырысулар</a:t>
            </a:r>
            <a:r>
              <a:rPr lang="ru-RU" dirty="0"/>
              <a:t> </a:t>
            </a:r>
            <a:r>
              <a:rPr lang="ru-RU" dirty="0" err="1"/>
              <a:t>арқылы</a:t>
            </a:r>
            <a:r>
              <a:rPr lang="ru-RU" dirty="0"/>
              <a:t> </a:t>
            </a:r>
            <a:r>
              <a:rPr lang="ru-RU" dirty="0" err="1"/>
              <a:t>алынатын</a:t>
            </a:r>
            <a:r>
              <a:rPr lang="ru-RU" dirty="0"/>
              <a:t> </a:t>
            </a:r>
            <a:r>
              <a:rPr lang="ru-RU" dirty="0" err="1"/>
              <a:t>кірістерді</a:t>
            </a:r>
            <a:r>
              <a:rPr lang="ru-RU" dirty="0"/>
              <a:t> </a:t>
            </a:r>
            <a:r>
              <a:rPr lang="ru-RU" dirty="0" err="1"/>
              <a:t>қоспағанда</a:t>
            </a:r>
            <a:r>
              <a:rPr lang="ru-RU" dirty="0"/>
              <a:t>, </a:t>
            </a:r>
            <a:r>
              <a:rPr lang="ru-RU" dirty="0" err="1"/>
              <a:t>салық</a:t>
            </a:r>
            <a:r>
              <a:rPr lang="ru-RU" dirty="0"/>
              <a:t> салу </a:t>
            </a:r>
            <a:r>
              <a:rPr lang="ru-RU" dirty="0" err="1"/>
              <a:t>объектісіне</a:t>
            </a:r>
            <a:r>
              <a:rPr lang="ru-RU" dirty="0"/>
              <a:t> 2 </a:t>
            </a:r>
            <a:r>
              <a:rPr lang="ru-RU" dirty="0" err="1"/>
              <a:t>пайыз</a:t>
            </a:r>
            <a:r>
              <a:rPr lang="ru-RU" dirty="0"/>
              <a:t> </a:t>
            </a:r>
            <a:r>
              <a:rPr lang="ru-RU" dirty="0" err="1"/>
              <a:t>мөлшерінде</a:t>
            </a:r>
            <a:r>
              <a:rPr lang="ru-RU" dirty="0"/>
              <a:t> </a:t>
            </a:r>
            <a:r>
              <a:rPr lang="ru-RU" dirty="0" err="1"/>
              <a:t>мөлшерлемені</a:t>
            </a:r>
            <a:r>
              <a:rPr lang="ru-RU" dirty="0"/>
              <a:t> </a:t>
            </a:r>
            <a:r>
              <a:rPr lang="ru-RU" dirty="0" err="1"/>
              <a:t>қолдану</a:t>
            </a:r>
            <a:r>
              <a:rPr lang="ru-RU" dirty="0"/>
              <a:t> </a:t>
            </a:r>
            <a:r>
              <a:rPr lang="ru-RU" dirty="0" err="1"/>
              <a:t>арқылы</a:t>
            </a:r>
            <a:r>
              <a:rPr lang="ru-RU" dirty="0"/>
              <a:t> </a:t>
            </a:r>
            <a:r>
              <a:rPr lang="ru-RU" dirty="0" err="1"/>
              <a:t>жүргізеді</a:t>
            </a:r>
            <a:endParaRPr lang="ru-RU" dirty="0"/>
          </a:p>
        </p:txBody>
      </p:sp>
    </p:spTree>
    <p:extLst>
      <p:ext uri="{BB962C8B-B14F-4D97-AF65-F5344CB8AC3E}">
        <p14:creationId xmlns:p14="http://schemas.microsoft.com/office/powerpoint/2010/main" val="350878389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404664"/>
            <a:ext cx="8229600" cy="6120680"/>
          </a:xfrm>
        </p:spPr>
        <p:txBody>
          <a:bodyPr>
            <a:normAutofit fontScale="92500" lnSpcReduction="20000"/>
          </a:bodyPr>
          <a:lstStyle/>
          <a:p>
            <a:r>
              <a:rPr lang="ru-RU" dirty="0"/>
              <a:t>Патент </a:t>
            </a:r>
            <a:r>
              <a:rPr lang="ru-RU" dirty="0" err="1"/>
              <a:t>құнына</a:t>
            </a:r>
            <a:r>
              <a:rPr lang="ru-RU" dirty="0"/>
              <a:t> </a:t>
            </a:r>
            <a:r>
              <a:rPr lang="ru-RU" dirty="0" err="1"/>
              <a:t>кіретін</a:t>
            </a:r>
            <a:r>
              <a:rPr lang="ru-RU" dirty="0"/>
              <a:t> </a:t>
            </a:r>
            <a:r>
              <a:rPr lang="ru-RU" u="sng" dirty="0" err="1"/>
              <a:t>әлеуметтік</a:t>
            </a:r>
            <a:r>
              <a:rPr lang="ru-RU" u="sng" dirty="0"/>
              <a:t> </a:t>
            </a:r>
            <a:r>
              <a:rPr lang="ru-RU" u="sng" dirty="0" err="1"/>
              <a:t>төлемдерді</a:t>
            </a:r>
            <a:r>
              <a:rPr lang="ru-RU" u="sng" dirty="0"/>
              <a:t> </a:t>
            </a:r>
            <a:r>
              <a:rPr lang="ru-RU" dirty="0" err="1"/>
              <a:t>есептеу</a:t>
            </a:r>
            <a:r>
              <a:rPr lang="ru-RU" dirty="0"/>
              <a:t> </a:t>
            </a:r>
            <a:r>
              <a:rPr lang="ru-RU" i="1" dirty="0"/>
              <a:t>«</a:t>
            </a:r>
            <a:r>
              <a:rPr lang="ru-RU" i="1" dirty="0" err="1"/>
              <a:t>Қазақстан</a:t>
            </a:r>
            <a:r>
              <a:rPr lang="ru-RU" i="1" dirty="0"/>
              <a:t> </a:t>
            </a:r>
            <a:r>
              <a:rPr lang="ru-RU" i="1" dirty="0" err="1"/>
              <a:t>Республикасында</a:t>
            </a:r>
            <a:r>
              <a:rPr lang="ru-RU" i="1" dirty="0"/>
              <a:t> </a:t>
            </a:r>
            <a:r>
              <a:rPr lang="ru-RU" i="1" dirty="0" err="1"/>
              <a:t>зейнетақымен</a:t>
            </a:r>
            <a:r>
              <a:rPr lang="ru-RU" i="1" dirty="0"/>
              <a:t> </a:t>
            </a:r>
            <a:r>
              <a:rPr lang="ru-RU" i="1" dirty="0" err="1"/>
              <a:t>қамсыздандыру</a:t>
            </a:r>
            <a:r>
              <a:rPr lang="ru-RU" i="1" dirty="0"/>
              <a:t> </a:t>
            </a:r>
            <a:r>
              <a:rPr lang="ru-RU" i="1" dirty="0" err="1"/>
              <a:t>туралы</a:t>
            </a:r>
            <a:r>
              <a:rPr lang="ru-RU" i="1" dirty="0"/>
              <a:t>», «</a:t>
            </a:r>
            <a:r>
              <a:rPr lang="ru-RU" i="1" dirty="0" err="1"/>
              <a:t>Міндетті</a:t>
            </a:r>
            <a:r>
              <a:rPr lang="ru-RU" i="1" dirty="0"/>
              <a:t> </a:t>
            </a:r>
            <a:r>
              <a:rPr lang="ru-RU" i="1" dirty="0" err="1"/>
              <a:t>әлеуметтік</a:t>
            </a:r>
            <a:r>
              <a:rPr lang="ru-RU" i="1" dirty="0"/>
              <a:t> </a:t>
            </a:r>
            <a:r>
              <a:rPr lang="ru-RU" i="1" dirty="0" err="1"/>
              <a:t>сақтандыру</a:t>
            </a:r>
            <a:r>
              <a:rPr lang="ru-RU" i="1" dirty="0"/>
              <a:t> </a:t>
            </a:r>
            <a:r>
              <a:rPr lang="ru-RU" i="1" dirty="0" err="1"/>
              <a:t>туралы</a:t>
            </a:r>
            <a:r>
              <a:rPr lang="ru-RU" i="1" dirty="0"/>
              <a:t>» </a:t>
            </a:r>
            <a:r>
              <a:rPr lang="ru-RU" i="1" dirty="0" err="1"/>
              <a:t>және</a:t>
            </a:r>
            <a:r>
              <a:rPr lang="ru-RU" i="1" dirty="0"/>
              <a:t> «</a:t>
            </a:r>
            <a:r>
              <a:rPr lang="ru-RU" i="1" dirty="0" err="1"/>
              <a:t>Міндетті</a:t>
            </a:r>
            <a:r>
              <a:rPr lang="ru-RU" i="1" dirty="0"/>
              <a:t> </a:t>
            </a:r>
            <a:r>
              <a:rPr lang="ru-RU" i="1" dirty="0" err="1"/>
              <a:t>әлеуметтік</a:t>
            </a:r>
            <a:r>
              <a:rPr lang="ru-RU" i="1" dirty="0"/>
              <a:t> </a:t>
            </a:r>
            <a:r>
              <a:rPr lang="ru-RU" i="1" dirty="0" err="1"/>
              <a:t>медициналық</a:t>
            </a:r>
            <a:r>
              <a:rPr lang="ru-RU" i="1" dirty="0"/>
              <a:t> </a:t>
            </a:r>
            <a:r>
              <a:rPr lang="ru-RU" i="1" dirty="0" err="1"/>
              <a:t>сақтандыру</a:t>
            </a:r>
            <a:r>
              <a:rPr lang="ru-RU" i="1" dirty="0"/>
              <a:t> </a:t>
            </a:r>
            <a:r>
              <a:rPr lang="ru-RU" i="1" dirty="0" err="1"/>
              <a:t>туралы</a:t>
            </a:r>
            <a:r>
              <a:rPr lang="ru-RU" i="1" dirty="0"/>
              <a:t>»</a:t>
            </a:r>
            <a:r>
              <a:rPr lang="ru-RU" dirty="0"/>
              <a:t> </a:t>
            </a:r>
            <a:r>
              <a:rPr lang="ru-RU" dirty="0" err="1"/>
              <a:t>Қазақстан</a:t>
            </a:r>
            <a:r>
              <a:rPr lang="ru-RU" dirty="0"/>
              <a:t> </a:t>
            </a:r>
            <a:r>
              <a:rPr lang="ru-RU" dirty="0" err="1"/>
              <a:t>Республикасының</a:t>
            </a:r>
            <a:r>
              <a:rPr lang="ru-RU" dirty="0"/>
              <a:t> </a:t>
            </a:r>
            <a:r>
              <a:rPr lang="ru-RU" dirty="0" err="1"/>
              <a:t>заңдарына</a:t>
            </a:r>
            <a:r>
              <a:rPr lang="ru-RU" dirty="0"/>
              <a:t> </a:t>
            </a:r>
            <a:r>
              <a:rPr lang="ru-RU" dirty="0" err="1"/>
              <a:t>сәйкес</a:t>
            </a:r>
            <a:r>
              <a:rPr lang="ru-RU" dirty="0"/>
              <a:t> </a:t>
            </a:r>
            <a:r>
              <a:rPr lang="ru-RU" dirty="0" err="1"/>
              <a:t>жүргізіледі</a:t>
            </a:r>
            <a:r>
              <a:rPr lang="ru-RU" dirty="0"/>
              <a:t>. </a:t>
            </a:r>
            <a:endParaRPr lang="ru-RU" dirty="0" smtClean="0"/>
          </a:p>
          <a:p>
            <a:r>
              <a:rPr lang="ru-RU" dirty="0" smtClean="0"/>
              <a:t>4</a:t>
            </a:r>
            <a:r>
              <a:rPr lang="ru-RU" dirty="0"/>
              <a:t>. </a:t>
            </a:r>
            <a:r>
              <a:rPr lang="ru-RU" dirty="0" err="1"/>
              <a:t>Егер</a:t>
            </a:r>
            <a:r>
              <a:rPr lang="ru-RU" dirty="0"/>
              <a:t> </a:t>
            </a:r>
            <a:r>
              <a:rPr lang="ru-RU" dirty="0" err="1"/>
              <a:t>патенттің</a:t>
            </a:r>
            <a:r>
              <a:rPr lang="ru-RU" dirty="0"/>
              <a:t> </a:t>
            </a:r>
            <a:r>
              <a:rPr lang="ru-RU" dirty="0" err="1"/>
              <a:t>қолданылу</a:t>
            </a:r>
            <a:r>
              <a:rPr lang="ru-RU" dirty="0"/>
              <a:t> </a:t>
            </a:r>
            <a:r>
              <a:rPr lang="ru-RU" dirty="0" err="1"/>
              <a:t>мерзімі</a:t>
            </a:r>
            <a:r>
              <a:rPr lang="ru-RU" dirty="0"/>
              <a:t> </a:t>
            </a:r>
            <a:r>
              <a:rPr lang="ru-RU" dirty="0" err="1"/>
              <a:t>ішінде</a:t>
            </a:r>
            <a:r>
              <a:rPr lang="ru-RU" dirty="0"/>
              <a:t> </a:t>
            </a:r>
            <a:r>
              <a:rPr lang="ru-RU" dirty="0" err="1"/>
              <a:t>іс</a:t>
            </a:r>
            <a:r>
              <a:rPr lang="ru-RU" dirty="0"/>
              <a:t> </a:t>
            </a:r>
            <a:r>
              <a:rPr lang="ru-RU" dirty="0" err="1"/>
              <a:t>жүзінде</a:t>
            </a:r>
            <a:r>
              <a:rPr lang="ru-RU" dirty="0"/>
              <a:t> </a:t>
            </a:r>
            <a:r>
              <a:rPr lang="ru-RU" dirty="0" err="1"/>
              <a:t>алынған</a:t>
            </a:r>
            <a:r>
              <a:rPr lang="ru-RU" dirty="0"/>
              <a:t> </a:t>
            </a:r>
            <a:r>
              <a:rPr lang="ru-RU" dirty="0" err="1"/>
              <a:t>кіріс</a:t>
            </a:r>
            <a:r>
              <a:rPr lang="ru-RU" dirty="0"/>
              <a:t> </a:t>
            </a:r>
            <a:r>
              <a:rPr lang="ru-RU" dirty="0" err="1"/>
              <a:t>сомасы</a:t>
            </a:r>
            <a:r>
              <a:rPr lang="ru-RU" dirty="0"/>
              <a:t> </a:t>
            </a:r>
            <a:r>
              <a:rPr lang="ru-RU" dirty="0" err="1"/>
              <a:t>есепқисапта</a:t>
            </a:r>
            <a:r>
              <a:rPr lang="ru-RU" dirty="0"/>
              <a:t> </a:t>
            </a:r>
            <a:r>
              <a:rPr lang="ru-RU" dirty="0" err="1"/>
              <a:t>көрсетілген</a:t>
            </a:r>
            <a:r>
              <a:rPr lang="ru-RU" dirty="0"/>
              <a:t> </a:t>
            </a:r>
            <a:r>
              <a:rPr lang="ru-RU" dirty="0" err="1"/>
              <a:t>кіріс</a:t>
            </a:r>
            <a:r>
              <a:rPr lang="ru-RU" dirty="0"/>
              <a:t> </a:t>
            </a:r>
            <a:r>
              <a:rPr lang="ru-RU" dirty="0" err="1"/>
              <a:t>мөлшерінен</a:t>
            </a:r>
            <a:r>
              <a:rPr lang="ru-RU" dirty="0"/>
              <a:t> асса, дара </a:t>
            </a:r>
            <a:r>
              <a:rPr lang="ru-RU" dirty="0" err="1"/>
              <a:t>кәсіпкерлер</a:t>
            </a:r>
            <a:r>
              <a:rPr lang="ru-RU" dirty="0"/>
              <a:t> бес </a:t>
            </a:r>
            <a:r>
              <a:rPr lang="ru-RU" dirty="0" err="1"/>
              <a:t>жұмыс</a:t>
            </a:r>
            <a:r>
              <a:rPr lang="ru-RU" dirty="0"/>
              <a:t> </a:t>
            </a:r>
            <a:r>
              <a:rPr lang="ru-RU" dirty="0" err="1"/>
              <a:t>күні</a:t>
            </a:r>
            <a:r>
              <a:rPr lang="ru-RU" dirty="0"/>
              <a:t> </a:t>
            </a:r>
            <a:r>
              <a:rPr lang="ru-RU" dirty="0" err="1"/>
              <a:t>ішінде</a:t>
            </a:r>
            <a:r>
              <a:rPr lang="ru-RU" dirty="0"/>
              <a:t> </a:t>
            </a:r>
            <a:r>
              <a:rPr lang="ru-RU" dirty="0" err="1"/>
              <a:t>асқан</a:t>
            </a:r>
            <a:r>
              <a:rPr lang="ru-RU" dirty="0"/>
              <a:t> </a:t>
            </a:r>
            <a:r>
              <a:rPr lang="ru-RU" dirty="0" err="1"/>
              <a:t>сомаға</a:t>
            </a:r>
            <a:r>
              <a:rPr lang="ru-RU" dirty="0"/>
              <a:t> </a:t>
            </a:r>
            <a:r>
              <a:rPr lang="ru-RU" dirty="0" err="1"/>
              <a:t>қосымша</a:t>
            </a:r>
            <a:r>
              <a:rPr lang="ru-RU" dirty="0"/>
              <a:t> </a:t>
            </a:r>
            <a:r>
              <a:rPr lang="ru-RU" dirty="0" err="1"/>
              <a:t>салықтық</a:t>
            </a:r>
            <a:r>
              <a:rPr lang="ru-RU" dirty="0"/>
              <a:t> </a:t>
            </a:r>
            <a:r>
              <a:rPr lang="ru-RU" dirty="0" err="1"/>
              <a:t>есептілік</a:t>
            </a:r>
            <a:r>
              <a:rPr lang="ru-RU" dirty="0"/>
              <a:t> </a:t>
            </a:r>
            <a:r>
              <a:rPr lang="ru-RU" dirty="0" err="1"/>
              <a:t>түрінде</a:t>
            </a:r>
            <a:r>
              <a:rPr lang="ru-RU" dirty="0"/>
              <a:t> </a:t>
            </a:r>
            <a:r>
              <a:rPr lang="ru-RU" dirty="0" err="1"/>
              <a:t>есеп-қисапты</a:t>
            </a:r>
            <a:r>
              <a:rPr lang="ru-RU" dirty="0"/>
              <a:t> </a:t>
            </a:r>
            <a:r>
              <a:rPr lang="ru-RU" dirty="0" err="1"/>
              <a:t>ұсынуға</a:t>
            </a:r>
            <a:r>
              <a:rPr lang="ru-RU" dirty="0"/>
              <a:t> </a:t>
            </a:r>
            <a:r>
              <a:rPr lang="ru-RU" dirty="0" err="1"/>
              <a:t>және</a:t>
            </a:r>
            <a:r>
              <a:rPr lang="ru-RU" dirty="0"/>
              <a:t> осы </a:t>
            </a:r>
            <a:r>
              <a:rPr lang="ru-RU" dirty="0" err="1"/>
              <a:t>сомадан</a:t>
            </a:r>
            <a:r>
              <a:rPr lang="ru-RU" dirty="0"/>
              <a:t> </a:t>
            </a:r>
            <a:r>
              <a:rPr lang="ru-RU" dirty="0" err="1"/>
              <a:t>салықтар</a:t>
            </a:r>
            <a:r>
              <a:rPr lang="ru-RU" dirty="0"/>
              <a:t> </a:t>
            </a:r>
            <a:r>
              <a:rPr lang="ru-RU" dirty="0" err="1"/>
              <a:t>төлеуді</a:t>
            </a:r>
            <a:r>
              <a:rPr lang="ru-RU" dirty="0"/>
              <a:t> </a:t>
            </a:r>
            <a:r>
              <a:rPr lang="ru-RU" dirty="0" err="1"/>
              <a:t>жүргізуге</a:t>
            </a:r>
            <a:r>
              <a:rPr lang="ru-RU" dirty="0"/>
              <a:t> </a:t>
            </a:r>
            <a:r>
              <a:rPr lang="ru-RU" dirty="0" err="1"/>
              <a:t>міндетті</a:t>
            </a:r>
            <a:r>
              <a:rPr lang="ru-RU" dirty="0"/>
              <a:t>.</a:t>
            </a:r>
          </a:p>
        </p:txBody>
      </p:sp>
    </p:spTree>
    <p:extLst>
      <p:ext uri="{BB962C8B-B14F-4D97-AF65-F5344CB8AC3E}">
        <p14:creationId xmlns:p14="http://schemas.microsoft.com/office/powerpoint/2010/main" val="1882676128"/>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476672"/>
            <a:ext cx="8229600" cy="5649491"/>
          </a:xfrm>
        </p:spPr>
        <p:txBody>
          <a:bodyPr>
            <a:normAutofit fontScale="92500" lnSpcReduction="20000"/>
          </a:bodyPr>
          <a:lstStyle/>
          <a:p>
            <a:r>
              <a:rPr lang="ru-RU" dirty="0" err="1"/>
              <a:t>Егер</a:t>
            </a:r>
            <a:r>
              <a:rPr lang="ru-RU" dirty="0"/>
              <a:t> </a:t>
            </a:r>
            <a:r>
              <a:rPr lang="ru-RU" dirty="0" err="1"/>
              <a:t>патенттің</a:t>
            </a:r>
            <a:r>
              <a:rPr lang="ru-RU" dirty="0"/>
              <a:t> </a:t>
            </a:r>
            <a:r>
              <a:rPr lang="ru-RU" dirty="0" err="1"/>
              <a:t>қолданылу</a:t>
            </a:r>
            <a:r>
              <a:rPr lang="ru-RU" dirty="0"/>
              <a:t> </a:t>
            </a:r>
            <a:r>
              <a:rPr lang="ru-RU" dirty="0" err="1"/>
              <a:t>мерзімі</a:t>
            </a:r>
            <a:r>
              <a:rPr lang="ru-RU" dirty="0"/>
              <a:t> </a:t>
            </a:r>
            <a:r>
              <a:rPr lang="ru-RU" dirty="0" err="1"/>
              <a:t>ішінде</a:t>
            </a:r>
            <a:r>
              <a:rPr lang="ru-RU" dirty="0"/>
              <a:t> </a:t>
            </a:r>
            <a:r>
              <a:rPr lang="ru-RU" dirty="0" err="1"/>
              <a:t>нақты</a:t>
            </a:r>
            <a:r>
              <a:rPr lang="ru-RU" dirty="0"/>
              <a:t> </a:t>
            </a:r>
            <a:r>
              <a:rPr lang="ru-RU" dirty="0" err="1"/>
              <a:t>алынған</a:t>
            </a:r>
            <a:r>
              <a:rPr lang="ru-RU" dirty="0"/>
              <a:t> </a:t>
            </a:r>
            <a:r>
              <a:rPr lang="ru-RU" dirty="0" err="1"/>
              <a:t>кіріс</a:t>
            </a:r>
            <a:r>
              <a:rPr lang="ru-RU" dirty="0"/>
              <a:t> </a:t>
            </a:r>
            <a:r>
              <a:rPr lang="ru-RU" dirty="0" err="1"/>
              <a:t>сомасы</a:t>
            </a:r>
            <a:r>
              <a:rPr lang="ru-RU" dirty="0"/>
              <a:t> (</a:t>
            </a:r>
            <a:r>
              <a:rPr lang="ru-RU" dirty="0" err="1"/>
              <a:t>оның</a:t>
            </a:r>
            <a:r>
              <a:rPr lang="ru-RU" dirty="0"/>
              <a:t> </a:t>
            </a:r>
            <a:r>
              <a:rPr lang="ru-RU" dirty="0" err="1"/>
              <a:t>мерзімінен</a:t>
            </a:r>
            <a:r>
              <a:rPr lang="ru-RU" dirty="0"/>
              <a:t> </a:t>
            </a:r>
            <a:r>
              <a:rPr lang="ru-RU" dirty="0" err="1"/>
              <a:t>бұрын</a:t>
            </a:r>
            <a:r>
              <a:rPr lang="ru-RU" dirty="0"/>
              <a:t> </a:t>
            </a:r>
            <a:r>
              <a:rPr lang="ru-RU" dirty="0" err="1"/>
              <a:t>тоқтатылатын</a:t>
            </a:r>
            <a:r>
              <a:rPr lang="ru-RU" dirty="0"/>
              <a:t> </a:t>
            </a:r>
            <a:r>
              <a:rPr lang="ru-RU" dirty="0" err="1"/>
              <a:t>жағдайларын</a:t>
            </a:r>
            <a:r>
              <a:rPr lang="ru-RU" dirty="0"/>
              <a:t> </a:t>
            </a:r>
            <a:r>
              <a:rPr lang="ru-RU" dirty="0" err="1"/>
              <a:t>ескере</a:t>
            </a:r>
            <a:r>
              <a:rPr lang="ru-RU" dirty="0"/>
              <a:t> </a:t>
            </a:r>
            <a:r>
              <a:rPr lang="ru-RU" dirty="0" err="1"/>
              <a:t>отырып</a:t>
            </a:r>
            <a:r>
              <a:rPr lang="ru-RU" dirty="0"/>
              <a:t>) </a:t>
            </a:r>
            <a:r>
              <a:rPr lang="ru-RU" dirty="0" err="1"/>
              <a:t>есеп-қисапта</a:t>
            </a:r>
            <a:r>
              <a:rPr lang="ru-RU" dirty="0"/>
              <a:t> </a:t>
            </a:r>
            <a:r>
              <a:rPr lang="ru-RU" dirty="0" err="1"/>
              <a:t>көрсетілген</a:t>
            </a:r>
            <a:r>
              <a:rPr lang="ru-RU" dirty="0"/>
              <a:t> </a:t>
            </a:r>
            <a:r>
              <a:rPr lang="ru-RU" dirty="0" err="1"/>
              <a:t>кірістің</a:t>
            </a:r>
            <a:r>
              <a:rPr lang="ru-RU" dirty="0"/>
              <a:t> </a:t>
            </a:r>
            <a:r>
              <a:rPr lang="ru-RU" dirty="0" err="1"/>
              <a:t>мөлшерінен</a:t>
            </a:r>
            <a:r>
              <a:rPr lang="ru-RU" dirty="0"/>
              <a:t> аз </a:t>
            </a:r>
            <a:r>
              <a:rPr lang="ru-RU" dirty="0" err="1"/>
              <a:t>болса</a:t>
            </a:r>
            <a:r>
              <a:rPr lang="ru-RU" dirty="0"/>
              <a:t>, дара </a:t>
            </a:r>
            <a:r>
              <a:rPr lang="ru-RU" dirty="0" err="1"/>
              <a:t>кәсіпкерлер</a:t>
            </a:r>
            <a:r>
              <a:rPr lang="ru-RU" dirty="0"/>
              <a:t> патент </a:t>
            </a:r>
            <a:r>
              <a:rPr lang="ru-RU" dirty="0" err="1"/>
              <a:t>құнының</a:t>
            </a:r>
            <a:r>
              <a:rPr lang="ru-RU" dirty="0"/>
              <a:t> </a:t>
            </a:r>
            <a:r>
              <a:rPr lang="ru-RU" dirty="0" err="1"/>
              <a:t>азаю</a:t>
            </a:r>
            <a:r>
              <a:rPr lang="ru-RU" dirty="0"/>
              <a:t> </a:t>
            </a:r>
            <a:r>
              <a:rPr lang="ru-RU" dirty="0" err="1"/>
              <a:t>сомасына</a:t>
            </a:r>
            <a:r>
              <a:rPr lang="ru-RU" dirty="0"/>
              <a:t> </a:t>
            </a:r>
            <a:r>
              <a:rPr lang="ru-RU" dirty="0" err="1"/>
              <a:t>қосымша</a:t>
            </a:r>
            <a:r>
              <a:rPr lang="ru-RU" dirty="0"/>
              <a:t> </a:t>
            </a:r>
            <a:r>
              <a:rPr lang="ru-RU" dirty="0" err="1"/>
              <a:t>салықтық</a:t>
            </a:r>
            <a:r>
              <a:rPr lang="ru-RU" dirty="0"/>
              <a:t> </a:t>
            </a:r>
            <a:r>
              <a:rPr lang="ru-RU" dirty="0" err="1"/>
              <a:t>есептілік</a:t>
            </a:r>
            <a:r>
              <a:rPr lang="ru-RU" dirty="0"/>
              <a:t> </a:t>
            </a:r>
            <a:r>
              <a:rPr lang="ru-RU" dirty="0" err="1"/>
              <a:t>түрінде</a:t>
            </a:r>
            <a:r>
              <a:rPr lang="ru-RU" dirty="0"/>
              <a:t> </a:t>
            </a:r>
            <a:r>
              <a:rPr lang="ru-RU" dirty="0" err="1"/>
              <a:t>есеп-қисапты</a:t>
            </a:r>
            <a:r>
              <a:rPr lang="ru-RU" dirty="0"/>
              <a:t> </a:t>
            </a:r>
            <a:r>
              <a:rPr lang="ru-RU" dirty="0" err="1"/>
              <a:t>табыс</a:t>
            </a:r>
            <a:r>
              <a:rPr lang="ru-RU" dirty="0"/>
              <a:t> </a:t>
            </a:r>
            <a:r>
              <a:rPr lang="ru-RU" dirty="0" err="1"/>
              <a:t>етуге</a:t>
            </a:r>
            <a:r>
              <a:rPr lang="ru-RU" dirty="0"/>
              <a:t> </a:t>
            </a:r>
            <a:r>
              <a:rPr lang="ru-RU" dirty="0" err="1"/>
              <a:t>құқылы</a:t>
            </a:r>
            <a:r>
              <a:rPr lang="ru-RU" dirty="0" smtClean="0"/>
              <a:t>.</a:t>
            </a:r>
          </a:p>
          <a:p>
            <a:r>
              <a:rPr lang="ru-RU" dirty="0"/>
              <a:t>Дара </a:t>
            </a:r>
            <a:r>
              <a:rPr lang="ru-RU" dirty="0" err="1"/>
              <a:t>кәс</a:t>
            </a:r>
            <a:r>
              <a:rPr lang="en-US" dirty="0" err="1"/>
              <a:t>i</a:t>
            </a:r>
            <a:r>
              <a:rPr lang="ru-RU" dirty="0" err="1"/>
              <a:t>пкер</a:t>
            </a:r>
            <a:r>
              <a:rPr lang="ru-RU" dirty="0"/>
              <a:t> </a:t>
            </a:r>
            <a:r>
              <a:rPr lang="ru-RU" dirty="0" err="1"/>
              <a:t>әрекетке</a:t>
            </a:r>
            <a:r>
              <a:rPr lang="ru-RU" dirty="0"/>
              <a:t> </a:t>
            </a:r>
            <a:r>
              <a:rPr lang="ru-RU" dirty="0" err="1"/>
              <a:t>қаб</a:t>
            </a:r>
            <a:r>
              <a:rPr lang="en-US" dirty="0" err="1"/>
              <a:t>i</a:t>
            </a:r>
            <a:r>
              <a:rPr lang="ru-RU" dirty="0" err="1"/>
              <a:t>летс</a:t>
            </a:r>
            <a:r>
              <a:rPr lang="en-US" dirty="0" err="1"/>
              <a:t>i</a:t>
            </a:r>
            <a:r>
              <a:rPr lang="ru-RU" dirty="0"/>
              <a:t>з </a:t>
            </a:r>
            <a:r>
              <a:rPr lang="ru-RU" dirty="0" err="1"/>
              <a:t>деп</a:t>
            </a:r>
            <a:r>
              <a:rPr lang="ru-RU" dirty="0"/>
              <a:t> </a:t>
            </a:r>
            <a:r>
              <a:rPr lang="ru-RU" dirty="0" err="1"/>
              <a:t>танылған</a:t>
            </a:r>
            <a:r>
              <a:rPr lang="ru-RU" dirty="0"/>
              <a:t> </a:t>
            </a:r>
            <a:r>
              <a:rPr lang="ru-RU" dirty="0" err="1"/>
              <a:t>жағдайды</a:t>
            </a:r>
            <a:r>
              <a:rPr lang="ru-RU" dirty="0"/>
              <a:t> </a:t>
            </a:r>
            <a:r>
              <a:rPr lang="ru-RU" dirty="0" err="1"/>
              <a:t>қоспағанда</a:t>
            </a:r>
            <a:r>
              <a:rPr lang="ru-RU" dirty="0"/>
              <a:t>, </a:t>
            </a:r>
            <a:r>
              <a:rPr lang="ru-RU" dirty="0" err="1"/>
              <a:t>патентт</a:t>
            </a:r>
            <a:r>
              <a:rPr lang="en-US" dirty="0" err="1"/>
              <a:t>i</a:t>
            </a:r>
            <a:r>
              <a:rPr lang="ru-RU" dirty="0"/>
              <a:t>ң </a:t>
            </a:r>
            <a:r>
              <a:rPr lang="ru-RU" dirty="0" err="1"/>
              <a:t>қолданылу</a:t>
            </a:r>
            <a:r>
              <a:rPr lang="ru-RU" dirty="0"/>
              <a:t> мерз</a:t>
            </a:r>
            <a:r>
              <a:rPr lang="en-US" dirty="0" err="1"/>
              <a:t>i</a:t>
            </a:r>
            <a:r>
              <a:rPr lang="ru-RU" dirty="0"/>
              <a:t>м</a:t>
            </a:r>
            <a:r>
              <a:rPr lang="en-US" dirty="0" err="1"/>
              <a:t>i</a:t>
            </a:r>
            <a:r>
              <a:rPr lang="en-US" dirty="0"/>
              <a:t> </a:t>
            </a:r>
            <a:r>
              <a:rPr lang="ru-RU" dirty="0" err="1"/>
              <a:t>өткенге</a:t>
            </a:r>
            <a:r>
              <a:rPr lang="ru-RU" dirty="0"/>
              <a:t> </a:t>
            </a:r>
            <a:r>
              <a:rPr lang="ru-RU" dirty="0" err="1"/>
              <a:t>дей</a:t>
            </a:r>
            <a:r>
              <a:rPr lang="en-US" dirty="0" err="1"/>
              <a:t>i</a:t>
            </a:r>
            <a:r>
              <a:rPr lang="ru-RU" dirty="0"/>
              <a:t>н </a:t>
            </a:r>
            <a:r>
              <a:rPr lang="ru-RU" dirty="0" err="1"/>
              <a:t>кәс</a:t>
            </a:r>
            <a:r>
              <a:rPr lang="en-US" dirty="0" err="1"/>
              <a:t>i</a:t>
            </a:r>
            <a:r>
              <a:rPr lang="ru-RU" dirty="0" err="1"/>
              <a:t>пкерл</a:t>
            </a:r>
            <a:r>
              <a:rPr lang="en-US" dirty="0" err="1"/>
              <a:t>i</a:t>
            </a:r>
            <a:r>
              <a:rPr lang="ru-RU" dirty="0"/>
              <a:t>к </a:t>
            </a:r>
            <a:r>
              <a:rPr lang="ru-RU" dirty="0" err="1"/>
              <a:t>қызмет</a:t>
            </a:r>
            <a:r>
              <a:rPr lang="ru-RU" dirty="0"/>
              <a:t> </a:t>
            </a:r>
            <a:r>
              <a:rPr lang="ru-RU" dirty="0" err="1"/>
              <a:t>тоқтатылған</a:t>
            </a:r>
            <a:r>
              <a:rPr lang="ru-RU" dirty="0"/>
              <a:t> </a:t>
            </a:r>
            <a:r>
              <a:rPr lang="ru-RU" dirty="0" err="1"/>
              <a:t>кезде</a:t>
            </a:r>
            <a:r>
              <a:rPr lang="ru-RU" dirty="0"/>
              <a:t> </a:t>
            </a:r>
            <a:r>
              <a:rPr lang="ru-RU" dirty="0" err="1"/>
              <a:t>салықтың</a:t>
            </a:r>
            <a:r>
              <a:rPr lang="ru-RU" dirty="0"/>
              <a:t> </a:t>
            </a:r>
            <a:r>
              <a:rPr lang="ru-RU" dirty="0" err="1"/>
              <a:t>енг</a:t>
            </a:r>
            <a:r>
              <a:rPr lang="en-US" dirty="0" err="1"/>
              <a:t>i</a:t>
            </a:r>
            <a:r>
              <a:rPr lang="ru-RU" dirty="0"/>
              <a:t>з</a:t>
            </a:r>
            <a:r>
              <a:rPr lang="en-US" dirty="0" err="1"/>
              <a:t>i</a:t>
            </a:r>
            <a:r>
              <a:rPr lang="ru-RU" dirty="0" err="1"/>
              <a:t>лген</a:t>
            </a:r>
            <a:r>
              <a:rPr lang="ru-RU" dirty="0"/>
              <a:t> </a:t>
            </a:r>
            <a:r>
              <a:rPr lang="ru-RU" dirty="0" err="1"/>
              <a:t>сомасы</a:t>
            </a:r>
            <a:r>
              <a:rPr lang="ru-RU" dirty="0"/>
              <a:t> </a:t>
            </a:r>
            <a:r>
              <a:rPr lang="ru-RU" dirty="0" err="1"/>
              <a:t>қайтаруға</a:t>
            </a:r>
            <a:r>
              <a:rPr lang="ru-RU" dirty="0"/>
              <a:t> </a:t>
            </a:r>
            <a:r>
              <a:rPr lang="ru-RU" dirty="0" err="1"/>
              <a:t>және</a:t>
            </a:r>
            <a:r>
              <a:rPr lang="ru-RU" dirty="0"/>
              <a:t> </a:t>
            </a:r>
            <a:r>
              <a:rPr lang="ru-RU" dirty="0" err="1"/>
              <a:t>қайта</a:t>
            </a:r>
            <a:r>
              <a:rPr lang="ru-RU" dirty="0"/>
              <a:t> </a:t>
            </a:r>
            <a:r>
              <a:rPr lang="ru-RU" dirty="0" err="1"/>
              <a:t>есептеуге</a:t>
            </a:r>
            <a:r>
              <a:rPr lang="ru-RU" dirty="0"/>
              <a:t> </a:t>
            </a:r>
            <a:r>
              <a:rPr lang="ru-RU" dirty="0" err="1"/>
              <a:t>жатпайды</a:t>
            </a:r>
            <a:r>
              <a:rPr lang="ru-RU" dirty="0"/>
              <a:t>.</a:t>
            </a:r>
          </a:p>
        </p:txBody>
      </p:sp>
    </p:spTree>
    <p:extLst>
      <p:ext uri="{BB962C8B-B14F-4D97-AF65-F5344CB8AC3E}">
        <p14:creationId xmlns:p14="http://schemas.microsoft.com/office/powerpoint/2010/main" val="3360960163"/>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sz="3200" dirty="0">
                <a:latin typeface="Arial" panose="020B0604020202020204" pitchFamily="34" charset="0"/>
                <a:cs typeface="Arial" panose="020B0604020202020204" pitchFamily="34" charset="0"/>
              </a:rPr>
              <a:t>687-бап. </a:t>
            </a:r>
            <a:r>
              <a:rPr lang="ru-RU" sz="3200" dirty="0" err="1">
                <a:latin typeface="Arial" panose="020B0604020202020204" pitchFamily="34" charset="0"/>
                <a:cs typeface="Arial" panose="020B0604020202020204" pitchFamily="34" charset="0"/>
              </a:rPr>
              <a:t>Оңайлатылған</a:t>
            </a:r>
            <a:r>
              <a:rPr lang="ru-RU" sz="3200" dirty="0">
                <a:latin typeface="Arial" panose="020B0604020202020204" pitchFamily="34" charset="0"/>
                <a:cs typeface="Arial" panose="020B0604020202020204" pitchFamily="34" charset="0"/>
              </a:rPr>
              <a:t> декларация </a:t>
            </a:r>
            <a:r>
              <a:rPr lang="ru-RU" sz="3200" dirty="0" err="1">
                <a:latin typeface="Arial" panose="020B0604020202020204" pitchFamily="34" charset="0"/>
                <a:cs typeface="Arial" panose="020B0604020202020204" pitchFamily="34" charset="0"/>
              </a:rPr>
              <a:t>бойынша</a:t>
            </a:r>
            <a:r>
              <a:rPr lang="ru-RU" sz="3200" dirty="0">
                <a:latin typeface="Arial" panose="020B0604020202020204" pitchFamily="34" charset="0"/>
                <a:cs typeface="Arial" panose="020B0604020202020204" pitchFamily="34" charset="0"/>
              </a:rPr>
              <a:t> </a:t>
            </a:r>
            <a:r>
              <a:rPr lang="ru-RU" sz="3200" dirty="0" err="1">
                <a:latin typeface="Arial" panose="020B0604020202020204" pitchFamily="34" charset="0"/>
                <a:cs typeface="Arial" panose="020B0604020202020204" pitchFamily="34" charset="0"/>
              </a:rPr>
              <a:t>салықтарды</a:t>
            </a:r>
            <a:r>
              <a:rPr lang="ru-RU" sz="3200" dirty="0">
                <a:latin typeface="Arial" panose="020B0604020202020204" pitchFamily="34" charset="0"/>
                <a:cs typeface="Arial" panose="020B0604020202020204" pitchFamily="34" charset="0"/>
              </a:rPr>
              <a:t> </a:t>
            </a:r>
            <a:r>
              <a:rPr lang="ru-RU" sz="3200" dirty="0" err="1">
                <a:latin typeface="Arial" panose="020B0604020202020204" pitchFamily="34" charset="0"/>
                <a:cs typeface="Arial" panose="020B0604020202020204" pitchFamily="34" charset="0"/>
              </a:rPr>
              <a:t>есептеу</a:t>
            </a:r>
            <a:r>
              <a:rPr lang="ru-RU" sz="3200" dirty="0">
                <a:latin typeface="Arial" panose="020B0604020202020204" pitchFamily="34" charset="0"/>
                <a:cs typeface="Arial" panose="020B0604020202020204" pitchFamily="34" charset="0"/>
              </a:rPr>
              <a:t> </a:t>
            </a:r>
          </a:p>
        </p:txBody>
      </p:sp>
      <p:sp>
        <p:nvSpPr>
          <p:cNvPr id="3" name="Объект 2"/>
          <p:cNvSpPr>
            <a:spLocks noGrp="1"/>
          </p:cNvSpPr>
          <p:nvPr>
            <p:ph idx="1"/>
          </p:nvPr>
        </p:nvSpPr>
        <p:spPr/>
        <p:txBody>
          <a:bodyPr/>
          <a:lstStyle/>
          <a:p>
            <a:r>
              <a:rPr lang="ru-RU" dirty="0" smtClean="0"/>
              <a:t>1</a:t>
            </a:r>
            <a:r>
              <a:rPr lang="ru-RU" dirty="0"/>
              <a:t>. </a:t>
            </a:r>
            <a:r>
              <a:rPr lang="ru-RU" dirty="0" err="1"/>
              <a:t>Салықтарды</a:t>
            </a:r>
            <a:r>
              <a:rPr lang="ru-RU" dirty="0"/>
              <a:t> </a:t>
            </a:r>
            <a:r>
              <a:rPr lang="ru-RU" dirty="0" err="1"/>
              <a:t>оңайлатылған</a:t>
            </a:r>
            <a:r>
              <a:rPr lang="ru-RU" dirty="0"/>
              <a:t> декларация </a:t>
            </a:r>
            <a:r>
              <a:rPr lang="ru-RU" dirty="0" err="1"/>
              <a:t>бойынша</a:t>
            </a:r>
            <a:r>
              <a:rPr lang="ru-RU" dirty="0"/>
              <a:t> </a:t>
            </a:r>
            <a:r>
              <a:rPr lang="ru-RU" dirty="0" err="1"/>
              <a:t>есептеуді</a:t>
            </a:r>
            <a:r>
              <a:rPr lang="ru-RU" dirty="0"/>
              <a:t> </a:t>
            </a:r>
            <a:r>
              <a:rPr lang="ru-RU" dirty="0" err="1"/>
              <a:t>салық</a:t>
            </a:r>
            <a:r>
              <a:rPr lang="ru-RU" dirty="0"/>
              <a:t> </a:t>
            </a:r>
            <a:r>
              <a:rPr lang="ru-RU" dirty="0" err="1"/>
              <a:t>төлеуші</a:t>
            </a:r>
            <a:r>
              <a:rPr lang="ru-RU" dirty="0"/>
              <a:t> </a:t>
            </a:r>
            <a:r>
              <a:rPr lang="ru-RU" dirty="0" err="1"/>
              <a:t>салық</a:t>
            </a:r>
            <a:r>
              <a:rPr lang="ru-RU" dirty="0"/>
              <a:t> салу объект</a:t>
            </a:r>
            <a:r>
              <a:rPr lang="en-US" dirty="0" err="1"/>
              <a:t>i</a:t>
            </a:r>
            <a:r>
              <a:rPr lang="ru-RU" dirty="0"/>
              <a:t>с</a:t>
            </a:r>
            <a:r>
              <a:rPr lang="en-US" dirty="0" err="1"/>
              <a:t>i</a:t>
            </a:r>
            <a:r>
              <a:rPr lang="ru-RU" dirty="0"/>
              <a:t>не </a:t>
            </a:r>
            <a:r>
              <a:rPr lang="ru-RU" dirty="0" err="1"/>
              <a:t>есепт</a:t>
            </a:r>
            <a:r>
              <a:rPr lang="en-US" dirty="0" err="1"/>
              <a:t>i</a:t>
            </a:r>
            <a:r>
              <a:rPr lang="en-US" dirty="0"/>
              <a:t> </a:t>
            </a:r>
            <a:r>
              <a:rPr lang="ru-RU" dirty="0" err="1"/>
              <a:t>салықтық</a:t>
            </a:r>
            <a:r>
              <a:rPr lang="ru-RU" dirty="0"/>
              <a:t> </a:t>
            </a:r>
            <a:r>
              <a:rPr lang="ru-RU" dirty="0" err="1"/>
              <a:t>кезең</a:t>
            </a:r>
            <a:r>
              <a:rPr lang="ru-RU" dirty="0"/>
              <a:t> </a:t>
            </a:r>
            <a:r>
              <a:rPr lang="ru-RU" dirty="0" err="1"/>
              <a:t>үшін</a:t>
            </a:r>
            <a:r>
              <a:rPr lang="ru-RU" dirty="0"/>
              <a:t> 3 </a:t>
            </a:r>
            <a:r>
              <a:rPr lang="ru-RU" dirty="0" err="1"/>
              <a:t>пайыз</a:t>
            </a:r>
            <a:r>
              <a:rPr lang="ru-RU" dirty="0"/>
              <a:t> </a:t>
            </a:r>
            <a:r>
              <a:rPr lang="ru-RU" dirty="0" err="1"/>
              <a:t>мөлшер</a:t>
            </a:r>
            <a:r>
              <a:rPr lang="en-US" dirty="0" err="1"/>
              <a:t>i</a:t>
            </a:r>
            <a:r>
              <a:rPr lang="ru-RU" dirty="0" err="1"/>
              <a:t>ндег</a:t>
            </a:r>
            <a:r>
              <a:rPr lang="en-US" dirty="0" err="1"/>
              <a:t>i</a:t>
            </a:r>
            <a:r>
              <a:rPr lang="en-US" dirty="0"/>
              <a:t> </a:t>
            </a:r>
            <a:r>
              <a:rPr lang="ru-RU" dirty="0" err="1"/>
              <a:t>мөлшерлемені</a:t>
            </a:r>
            <a:r>
              <a:rPr lang="ru-RU" dirty="0"/>
              <a:t> </a:t>
            </a:r>
            <a:r>
              <a:rPr lang="ru-RU" dirty="0" err="1"/>
              <a:t>қолдану</a:t>
            </a:r>
            <a:r>
              <a:rPr lang="ru-RU" dirty="0"/>
              <a:t> </a:t>
            </a:r>
            <a:r>
              <a:rPr lang="ru-RU" dirty="0" err="1"/>
              <a:t>арқылы</a:t>
            </a:r>
            <a:r>
              <a:rPr lang="ru-RU" dirty="0"/>
              <a:t> </a:t>
            </a:r>
            <a:r>
              <a:rPr lang="ru-RU" dirty="0" err="1"/>
              <a:t>дербес</a:t>
            </a:r>
            <a:r>
              <a:rPr lang="ru-RU" dirty="0"/>
              <a:t> </a:t>
            </a:r>
            <a:r>
              <a:rPr lang="ru-RU" dirty="0" err="1"/>
              <a:t>жүрг</a:t>
            </a:r>
            <a:r>
              <a:rPr lang="en-US" dirty="0" err="1"/>
              <a:t>i</a:t>
            </a:r>
            <a:r>
              <a:rPr lang="ru-RU" dirty="0" err="1"/>
              <a:t>зед</a:t>
            </a:r>
            <a:r>
              <a:rPr lang="en-US" dirty="0" err="1"/>
              <a:t>i</a:t>
            </a:r>
            <a:r>
              <a:rPr lang="en-US" dirty="0"/>
              <a:t>.</a:t>
            </a:r>
            <a:endParaRPr lang="ru-RU" dirty="0"/>
          </a:p>
        </p:txBody>
      </p:sp>
    </p:spTree>
    <p:extLst>
      <p:ext uri="{BB962C8B-B14F-4D97-AF65-F5344CB8AC3E}">
        <p14:creationId xmlns:p14="http://schemas.microsoft.com/office/powerpoint/2010/main" val="3319492731"/>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188640"/>
            <a:ext cx="8229600" cy="5937523"/>
          </a:xfrm>
        </p:spPr>
        <p:txBody>
          <a:bodyPr>
            <a:normAutofit fontScale="92500" lnSpcReduction="10000"/>
          </a:bodyPr>
          <a:lstStyle/>
          <a:p>
            <a:r>
              <a:rPr lang="ru-RU" dirty="0" err="1"/>
              <a:t>Егер</a:t>
            </a:r>
            <a:r>
              <a:rPr lang="ru-RU" dirty="0"/>
              <a:t> </a:t>
            </a:r>
            <a:r>
              <a:rPr lang="ru-RU" dirty="0" err="1"/>
              <a:t>есепті</a:t>
            </a:r>
            <a:r>
              <a:rPr lang="ru-RU" dirty="0"/>
              <a:t> </a:t>
            </a:r>
            <a:r>
              <a:rPr lang="ru-RU" dirty="0" err="1"/>
              <a:t>кезеңнің</a:t>
            </a:r>
            <a:r>
              <a:rPr lang="ru-RU" dirty="0"/>
              <a:t> </a:t>
            </a:r>
            <a:r>
              <a:rPr lang="ru-RU" dirty="0" err="1"/>
              <a:t>қорытындылары</a:t>
            </a:r>
            <a:r>
              <a:rPr lang="ru-RU" dirty="0"/>
              <a:t> </a:t>
            </a:r>
            <a:r>
              <a:rPr lang="ru-RU" dirty="0" err="1"/>
              <a:t>бойынша</a:t>
            </a:r>
            <a:r>
              <a:rPr lang="ru-RU" dirty="0"/>
              <a:t> </a:t>
            </a:r>
            <a:r>
              <a:rPr lang="ru-RU" dirty="0" err="1"/>
              <a:t>жұмыскерлерд</a:t>
            </a:r>
            <a:r>
              <a:rPr lang="en-US" dirty="0" err="1"/>
              <a:t>i</a:t>
            </a:r>
            <a:r>
              <a:rPr lang="ru-RU" dirty="0"/>
              <a:t>ң </a:t>
            </a:r>
            <a:r>
              <a:rPr lang="ru-RU" dirty="0" err="1"/>
              <a:t>орташа</a:t>
            </a:r>
            <a:r>
              <a:rPr lang="ru-RU" dirty="0"/>
              <a:t> </a:t>
            </a:r>
            <a:r>
              <a:rPr lang="ru-RU" dirty="0" err="1"/>
              <a:t>айлық</a:t>
            </a:r>
            <a:r>
              <a:rPr lang="ru-RU" dirty="0"/>
              <a:t> </a:t>
            </a:r>
            <a:r>
              <a:rPr lang="ru-RU" dirty="0" err="1"/>
              <a:t>жалақысы</a:t>
            </a:r>
            <a:r>
              <a:rPr lang="ru-RU" dirty="0"/>
              <a:t> </a:t>
            </a:r>
            <a:r>
              <a:rPr lang="ru-RU" dirty="0" err="1"/>
              <a:t>республикалық</a:t>
            </a:r>
            <a:r>
              <a:rPr lang="ru-RU" dirty="0"/>
              <a:t> бюджет </a:t>
            </a:r>
            <a:r>
              <a:rPr lang="ru-RU" dirty="0" err="1"/>
              <a:t>туралы</a:t>
            </a:r>
            <a:r>
              <a:rPr lang="ru-RU" dirty="0"/>
              <a:t> </a:t>
            </a:r>
            <a:r>
              <a:rPr lang="ru-RU" dirty="0" err="1"/>
              <a:t>заңда</a:t>
            </a:r>
            <a:r>
              <a:rPr lang="ru-RU" dirty="0"/>
              <a:t> </a:t>
            </a:r>
            <a:r>
              <a:rPr lang="ru-RU" dirty="0" err="1"/>
              <a:t>белгіленген</a:t>
            </a:r>
            <a:r>
              <a:rPr lang="ru-RU" dirty="0"/>
              <a:t> </a:t>
            </a:r>
            <a:r>
              <a:rPr lang="ru-RU" dirty="0" err="1"/>
              <a:t>және</a:t>
            </a:r>
            <a:r>
              <a:rPr lang="ru-RU" dirty="0"/>
              <a:t> </a:t>
            </a:r>
            <a:r>
              <a:rPr lang="ru-RU" dirty="0" err="1"/>
              <a:t>салықтық</a:t>
            </a:r>
            <a:r>
              <a:rPr lang="ru-RU" dirty="0"/>
              <a:t> </a:t>
            </a:r>
            <a:r>
              <a:rPr lang="ru-RU" dirty="0" err="1"/>
              <a:t>кезеңнің</a:t>
            </a:r>
            <a:r>
              <a:rPr lang="ru-RU" dirty="0"/>
              <a:t> </a:t>
            </a:r>
            <a:r>
              <a:rPr lang="ru-RU" dirty="0" err="1"/>
              <a:t>бірінші</a:t>
            </a:r>
            <a:r>
              <a:rPr lang="ru-RU" dirty="0"/>
              <a:t> </a:t>
            </a:r>
            <a:r>
              <a:rPr lang="ru-RU" dirty="0" err="1"/>
              <a:t>күніне</a:t>
            </a:r>
            <a:r>
              <a:rPr lang="ru-RU" dirty="0"/>
              <a:t> </a:t>
            </a:r>
            <a:r>
              <a:rPr lang="ru-RU" dirty="0" err="1"/>
              <a:t>қолданыста</a:t>
            </a:r>
            <a:r>
              <a:rPr lang="ru-RU" dirty="0"/>
              <a:t> </a:t>
            </a:r>
            <a:r>
              <a:rPr lang="ru-RU" dirty="0" err="1"/>
              <a:t>болатын</a:t>
            </a:r>
            <a:r>
              <a:rPr lang="ru-RU" dirty="0"/>
              <a:t> </a:t>
            </a:r>
            <a:r>
              <a:rPr lang="ru-RU" dirty="0" err="1"/>
              <a:t>айлық</a:t>
            </a:r>
            <a:r>
              <a:rPr lang="ru-RU" dirty="0"/>
              <a:t> </a:t>
            </a:r>
            <a:r>
              <a:rPr lang="ru-RU" dirty="0" err="1"/>
              <a:t>есептік</a:t>
            </a:r>
            <a:r>
              <a:rPr lang="ru-RU" dirty="0"/>
              <a:t> </a:t>
            </a:r>
            <a:r>
              <a:rPr lang="ru-RU" dirty="0" err="1"/>
              <a:t>көрсеткіштің</a:t>
            </a:r>
            <a:r>
              <a:rPr lang="ru-RU" dirty="0"/>
              <a:t> </a:t>
            </a:r>
            <a:r>
              <a:rPr lang="ru-RU" b="1" dirty="0"/>
              <a:t>дара </a:t>
            </a:r>
            <a:r>
              <a:rPr lang="ru-RU" b="1" dirty="0" err="1"/>
              <a:t>кәсіпкерлерде</a:t>
            </a:r>
            <a:r>
              <a:rPr lang="ru-RU" b="1" dirty="0"/>
              <a:t> - </a:t>
            </a:r>
            <a:r>
              <a:rPr lang="ru-RU" b="1" dirty="0" err="1"/>
              <a:t>кемінде</a:t>
            </a:r>
            <a:r>
              <a:rPr lang="ru-RU" b="1" dirty="0"/>
              <a:t> 23 </a:t>
            </a:r>
            <a:r>
              <a:rPr lang="ru-RU" b="1" dirty="0" err="1"/>
              <a:t>еселенген</a:t>
            </a:r>
            <a:r>
              <a:rPr lang="ru-RU" b="1" dirty="0"/>
              <a:t>, </a:t>
            </a:r>
            <a:r>
              <a:rPr lang="ru-RU" b="1" dirty="0" err="1"/>
              <a:t>заңды</a:t>
            </a:r>
            <a:r>
              <a:rPr lang="ru-RU" b="1" dirty="0"/>
              <a:t> </a:t>
            </a:r>
            <a:r>
              <a:rPr lang="ru-RU" b="1" dirty="0" err="1"/>
              <a:t>тұлғаларда</a:t>
            </a:r>
            <a:r>
              <a:rPr lang="ru-RU" b="1" dirty="0"/>
              <a:t> </a:t>
            </a:r>
            <a:r>
              <a:rPr lang="ru-RU" b="1" dirty="0" err="1"/>
              <a:t>кемінде</a:t>
            </a:r>
            <a:r>
              <a:rPr lang="ru-RU" b="1" dirty="0"/>
              <a:t> 29 </a:t>
            </a:r>
            <a:r>
              <a:rPr lang="ru-RU" b="1" dirty="0" err="1"/>
              <a:t>еселенген</a:t>
            </a:r>
            <a:r>
              <a:rPr lang="ru-RU" dirty="0"/>
              <a:t> </a:t>
            </a:r>
            <a:r>
              <a:rPr lang="ru-RU" dirty="0" err="1"/>
              <a:t>мөлшерін</a:t>
            </a:r>
            <a:r>
              <a:rPr lang="ru-RU" dirty="0"/>
              <a:t> </a:t>
            </a:r>
            <a:r>
              <a:rPr lang="ru-RU" dirty="0" err="1"/>
              <a:t>құраса</a:t>
            </a:r>
            <a:r>
              <a:rPr lang="ru-RU" dirty="0"/>
              <a:t>, осы </a:t>
            </a:r>
            <a:r>
              <a:rPr lang="ru-RU" dirty="0" err="1"/>
              <a:t>баптың</a:t>
            </a:r>
            <a:r>
              <a:rPr lang="ru-RU" dirty="0"/>
              <a:t> 1-тармағына </a:t>
            </a:r>
            <a:r>
              <a:rPr lang="ru-RU" dirty="0" err="1"/>
              <a:t>сәйкес</a:t>
            </a:r>
            <a:r>
              <a:rPr lang="ru-RU" dirty="0"/>
              <a:t> </a:t>
            </a:r>
            <a:r>
              <a:rPr lang="ru-RU" dirty="0" err="1"/>
              <a:t>салықтық</a:t>
            </a:r>
            <a:r>
              <a:rPr lang="ru-RU" dirty="0"/>
              <a:t> </a:t>
            </a:r>
            <a:r>
              <a:rPr lang="ru-RU" dirty="0" err="1"/>
              <a:t>кезең</a:t>
            </a:r>
            <a:r>
              <a:rPr lang="ru-RU" dirty="0"/>
              <a:t> </a:t>
            </a:r>
            <a:r>
              <a:rPr lang="ru-RU" dirty="0" err="1"/>
              <a:t>үшін</a:t>
            </a:r>
            <a:r>
              <a:rPr lang="ru-RU" dirty="0"/>
              <a:t> </a:t>
            </a:r>
            <a:r>
              <a:rPr lang="ru-RU" dirty="0" err="1"/>
              <a:t>есептелген</a:t>
            </a:r>
            <a:r>
              <a:rPr lang="ru-RU" dirty="0"/>
              <a:t> </a:t>
            </a:r>
            <a:r>
              <a:rPr lang="ru-RU" dirty="0" err="1"/>
              <a:t>салық</a:t>
            </a:r>
            <a:r>
              <a:rPr lang="ru-RU" dirty="0"/>
              <a:t> </a:t>
            </a:r>
            <a:r>
              <a:rPr lang="ru-RU" dirty="0" err="1"/>
              <a:t>сомасы</a:t>
            </a:r>
            <a:r>
              <a:rPr lang="ru-RU" dirty="0"/>
              <a:t> </a:t>
            </a:r>
            <a:r>
              <a:rPr lang="ru-RU" dirty="0" err="1"/>
              <a:t>жұмыскерлерд</a:t>
            </a:r>
            <a:r>
              <a:rPr lang="en-US" dirty="0" err="1"/>
              <a:t>i</a:t>
            </a:r>
            <a:r>
              <a:rPr lang="ru-RU" dirty="0"/>
              <a:t>ң </a:t>
            </a:r>
            <a:r>
              <a:rPr lang="ru-RU" dirty="0" err="1"/>
              <a:t>орташа</a:t>
            </a:r>
            <a:r>
              <a:rPr lang="ru-RU" dirty="0"/>
              <a:t> т</a:t>
            </a:r>
            <a:r>
              <a:rPr lang="en-US" dirty="0" err="1"/>
              <a:t>i</a:t>
            </a:r>
            <a:r>
              <a:rPr lang="ru-RU" dirty="0"/>
              <a:t>з</a:t>
            </a:r>
            <a:r>
              <a:rPr lang="en-US" dirty="0" err="1"/>
              <a:t>i</a:t>
            </a:r>
            <a:r>
              <a:rPr lang="ru-RU" dirty="0" err="1"/>
              <a:t>мд</a:t>
            </a:r>
            <a:r>
              <a:rPr lang="en-US" dirty="0" err="1"/>
              <a:t>i</a:t>
            </a:r>
            <a:r>
              <a:rPr lang="ru-RU" dirty="0"/>
              <a:t>к саны нег</a:t>
            </a:r>
            <a:r>
              <a:rPr lang="en-US" dirty="0" err="1"/>
              <a:t>i</a:t>
            </a:r>
            <a:r>
              <a:rPr lang="ru-RU" dirty="0" err="1"/>
              <a:t>зге</a:t>
            </a:r>
            <a:r>
              <a:rPr lang="ru-RU" dirty="0"/>
              <a:t> </a:t>
            </a:r>
            <a:r>
              <a:rPr lang="ru-RU" dirty="0" err="1"/>
              <a:t>алына</a:t>
            </a:r>
            <a:r>
              <a:rPr lang="ru-RU" dirty="0"/>
              <a:t> </a:t>
            </a:r>
            <a:r>
              <a:rPr lang="ru-RU" dirty="0" err="1"/>
              <a:t>отырып</a:t>
            </a:r>
            <a:r>
              <a:rPr lang="ru-RU" dirty="0"/>
              <a:t>, </a:t>
            </a:r>
            <a:r>
              <a:rPr lang="ru-RU" dirty="0" err="1"/>
              <a:t>әрб</a:t>
            </a:r>
            <a:r>
              <a:rPr lang="en-US" dirty="0" err="1"/>
              <a:t>i</a:t>
            </a:r>
            <a:r>
              <a:rPr lang="ru-RU" dirty="0"/>
              <a:t>р </a:t>
            </a:r>
            <a:r>
              <a:rPr lang="ru-RU" dirty="0" err="1"/>
              <a:t>жұмыскер</a:t>
            </a:r>
            <a:r>
              <a:rPr lang="ru-RU" dirty="0"/>
              <a:t> </a:t>
            </a:r>
            <a:r>
              <a:rPr lang="ru-RU" dirty="0" err="1"/>
              <a:t>үш</a:t>
            </a:r>
            <a:r>
              <a:rPr lang="en-US" dirty="0" err="1"/>
              <a:t>i</a:t>
            </a:r>
            <a:r>
              <a:rPr lang="ru-RU" dirty="0"/>
              <a:t>н </a:t>
            </a:r>
            <a:r>
              <a:rPr lang="ru-RU" dirty="0" err="1"/>
              <a:t>салық</a:t>
            </a:r>
            <a:r>
              <a:rPr lang="ru-RU" dirty="0"/>
              <a:t> </a:t>
            </a:r>
            <a:r>
              <a:rPr lang="ru-RU" dirty="0" err="1"/>
              <a:t>сомасының</a:t>
            </a:r>
            <a:r>
              <a:rPr lang="ru-RU" dirty="0"/>
              <a:t> </a:t>
            </a:r>
            <a:r>
              <a:rPr lang="ru-RU" b="1" dirty="0"/>
              <a:t>1,5 </a:t>
            </a:r>
            <a:r>
              <a:rPr lang="ru-RU" b="1" dirty="0" err="1"/>
              <a:t>пайызы</a:t>
            </a:r>
            <a:r>
              <a:rPr lang="ru-RU" b="1" dirty="0"/>
              <a:t> </a:t>
            </a:r>
            <a:r>
              <a:rPr lang="ru-RU" b="1" dirty="0" err="1"/>
              <a:t>мөлшер</a:t>
            </a:r>
            <a:r>
              <a:rPr lang="en-US" b="1" dirty="0" err="1"/>
              <a:t>i</a:t>
            </a:r>
            <a:r>
              <a:rPr lang="ru-RU" b="1" dirty="0" err="1"/>
              <a:t>ндег</a:t>
            </a:r>
            <a:r>
              <a:rPr lang="en-US" b="1" dirty="0" err="1"/>
              <a:t>i</a:t>
            </a:r>
            <a:r>
              <a:rPr lang="en-US" b="1" dirty="0"/>
              <a:t> </a:t>
            </a:r>
            <a:r>
              <a:rPr lang="ru-RU" b="1" dirty="0" err="1"/>
              <a:t>сомаға</a:t>
            </a:r>
            <a:r>
              <a:rPr lang="ru-RU" b="1" dirty="0"/>
              <a:t> </a:t>
            </a:r>
            <a:r>
              <a:rPr lang="ru-RU" b="1" dirty="0" err="1"/>
              <a:t>азайтылу</a:t>
            </a:r>
            <a:r>
              <a:rPr lang="ru-RU" dirty="0"/>
              <a:t> </a:t>
            </a:r>
            <a:r>
              <a:rPr lang="ru-RU" dirty="0" err="1"/>
              <a:t>жағына</a:t>
            </a:r>
            <a:r>
              <a:rPr lang="ru-RU" dirty="0"/>
              <a:t> </a:t>
            </a:r>
            <a:r>
              <a:rPr lang="ru-RU" dirty="0" err="1"/>
              <a:t>қарай</a:t>
            </a:r>
            <a:r>
              <a:rPr lang="ru-RU" dirty="0"/>
              <a:t> </a:t>
            </a:r>
            <a:r>
              <a:rPr lang="ru-RU" dirty="0" err="1"/>
              <a:t>түзет</a:t>
            </a:r>
            <a:r>
              <a:rPr lang="en-US" dirty="0" err="1"/>
              <a:t>i</a:t>
            </a:r>
            <a:r>
              <a:rPr lang="ru-RU" dirty="0"/>
              <a:t>луге </a:t>
            </a:r>
            <a:r>
              <a:rPr lang="ru-RU" dirty="0" err="1"/>
              <a:t>жатады</a:t>
            </a:r>
            <a:r>
              <a:rPr lang="ru-RU" dirty="0"/>
              <a:t>.</a:t>
            </a:r>
          </a:p>
        </p:txBody>
      </p:sp>
    </p:spTree>
    <p:extLst>
      <p:ext uri="{BB962C8B-B14F-4D97-AF65-F5344CB8AC3E}">
        <p14:creationId xmlns:p14="http://schemas.microsoft.com/office/powerpoint/2010/main" val="1206214624"/>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sz="2800" b="1" dirty="0">
                <a:solidFill>
                  <a:schemeClr val="tx2">
                    <a:lumMod val="60000"/>
                    <a:lumOff val="40000"/>
                  </a:schemeClr>
                </a:solidFill>
                <a:latin typeface="Arial" panose="020B0604020202020204" pitchFamily="34" charset="0"/>
                <a:cs typeface="Arial" panose="020B0604020202020204" pitchFamily="34" charset="0"/>
              </a:rPr>
              <a:t>688-бап. </a:t>
            </a:r>
            <a:r>
              <a:rPr lang="ru-RU" sz="2800" b="1" dirty="0" err="1">
                <a:solidFill>
                  <a:schemeClr val="tx2">
                    <a:lumMod val="60000"/>
                    <a:lumOff val="40000"/>
                  </a:schemeClr>
                </a:solidFill>
                <a:latin typeface="Arial" panose="020B0604020202020204" pitchFamily="34" charset="0"/>
                <a:cs typeface="Arial" panose="020B0604020202020204" pitchFamily="34" charset="0"/>
              </a:rPr>
              <a:t>Оңайлатылған</a:t>
            </a:r>
            <a:r>
              <a:rPr lang="ru-RU" sz="2800" b="1" dirty="0">
                <a:solidFill>
                  <a:schemeClr val="tx2">
                    <a:lumMod val="60000"/>
                    <a:lumOff val="40000"/>
                  </a:schemeClr>
                </a:solidFill>
                <a:latin typeface="Arial" panose="020B0604020202020204" pitchFamily="34" charset="0"/>
                <a:cs typeface="Arial" panose="020B0604020202020204" pitchFamily="34" charset="0"/>
              </a:rPr>
              <a:t> </a:t>
            </a:r>
            <a:r>
              <a:rPr lang="ru-RU" sz="2800" b="1" dirty="0" err="1">
                <a:solidFill>
                  <a:schemeClr val="tx2">
                    <a:lumMod val="60000"/>
                    <a:lumOff val="40000"/>
                  </a:schemeClr>
                </a:solidFill>
                <a:latin typeface="Arial" panose="020B0604020202020204" pitchFamily="34" charset="0"/>
                <a:cs typeface="Arial" panose="020B0604020202020204" pitchFamily="34" charset="0"/>
              </a:rPr>
              <a:t>декларацияны</a:t>
            </a:r>
            <a:r>
              <a:rPr lang="ru-RU" sz="2800" b="1" dirty="0">
                <a:solidFill>
                  <a:schemeClr val="tx2">
                    <a:lumMod val="60000"/>
                    <a:lumOff val="40000"/>
                  </a:schemeClr>
                </a:solidFill>
                <a:latin typeface="Arial" panose="020B0604020202020204" pitchFamily="34" charset="0"/>
                <a:cs typeface="Arial" panose="020B0604020202020204" pitchFamily="34" charset="0"/>
              </a:rPr>
              <a:t> </a:t>
            </a:r>
            <a:r>
              <a:rPr lang="ru-RU" sz="2800" b="1" dirty="0" err="1">
                <a:solidFill>
                  <a:schemeClr val="tx2">
                    <a:lumMod val="60000"/>
                    <a:lumOff val="40000"/>
                  </a:schemeClr>
                </a:solidFill>
                <a:latin typeface="Arial" panose="020B0604020202020204" pitchFamily="34" charset="0"/>
                <a:cs typeface="Arial" panose="020B0604020202020204" pitchFamily="34" charset="0"/>
              </a:rPr>
              <a:t>тапсыру</a:t>
            </a:r>
            <a:r>
              <a:rPr lang="ru-RU" sz="2800" b="1" dirty="0">
                <a:solidFill>
                  <a:schemeClr val="tx2">
                    <a:lumMod val="60000"/>
                    <a:lumOff val="40000"/>
                  </a:schemeClr>
                </a:solidFill>
                <a:latin typeface="Arial" panose="020B0604020202020204" pitchFamily="34" charset="0"/>
                <a:cs typeface="Arial" panose="020B0604020202020204" pitchFamily="34" charset="0"/>
              </a:rPr>
              <a:t> мен </a:t>
            </a:r>
            <a:r>
              <a:rPr lang="ru-RU" sz="2800" b="1" dirty="0" err="1">
                <a:solidFill>
                  <a:schemeClr val="tx2">
                    <a:lumMod val="60000"/>
                    <a:lumOff val="40000"/>
                  </a:schemeClr>
                </a:solidFill>
                <a:latin typeface="Arial" panose="020B0604020202020204" pitchFamily="34" charset="0"/>
                <a:cs typeface="Arial" panose="020B0604020202020204" pitchFamily="34" charset="0"/>
              </a:rPr>
              <a:t>салықтарды</a:t>
            </a:r>
            <a:r>
              <a:rPr lang="ru-RU" sz="2800" b="1" dirty="0">
                <a:solidFill>
                  <a:schemeClr val="tx2">
                    <a:lumMod val="60000"/>
                    <a:lumOff val="40000"/>
                  </a:schemeClr>
                </a:solidFill>
                <a:latin typeface="Arial" panose="020B0604020202020204" pitchFamily="34" charset="0"/>
                <a:cs typeface="Arial" panose="020B0604020202020204" pitchFamily="34" charset="0"/>
              </a:rPr>
              <a:t> </a:t>
            </a:r>
            <a:r>
              <a:rPr lang="ru-RU" sz="2800" b="1" dirty="0" err="1">
                <a:solidFill>
                  <a:schemeClr val="tx2">
                    <a:lumMod val="60000"/>
                    <a:lumOff val="40000"/>
                  </a:schemeClr>
                </a:solidFill>
                <a:latin typeface="Arial" panose="020B0604020202020204" pitchFamily="34" charset="0"/>
                <a:cs typeface="Arial" panose="020B0604020202020204" pitchFamily="34" charset="0"/>
              </a:rPr>
              <a:t>төлеу</a:t>
            </a:r>
            <a:r>
              <a:rPr lang="ru-RU" sz="2800" b="1" dirty="0">
                <a:solidFill>
                  <a:schemeClr val="tx2">
                    <a:lumMod val="60000"/>
                    <a:lumOff val="40000"/>
                  </a:schemeClr>
                </a:solidFill>
                <a:latin typeface="Arial" panose="020B0604020202020204" pitchFamily="34" charset="0"/>
                <a:cs typeface="Arial" panose="020B0604020202020204" pitchFamily="34" charset="0"/>
              </a:rPr>
              <a:t> </a:t>
            </a:r>
            <a:r>
              <a:rPr lang="ru-RU" sz="2800" b="1" dirty="0" err="1">
                <a:solidFill>
                  <a:schemeClr val="tx2">
                    <a:lumMod val="60000"/>
                    <a:lumOff val="40000"/>
                  </a:schemeClr>
                </a:solidFill>
                <a:latin typeface="Arial" panose="020B0604020202020204" pitchFamily="34" charset="0"/>
                <a:cs typeface="Arial" panose="020B0604020202020204" pitchFamily="34" charset="0"/>
              </a:rPr>
              <a:t>мерзімдері</a:t>
            </a:r>
            <a:r>
              <a:rPr lang="ru-RU" sz="2800" b="1" dirty="0">
                <a:solidFill>
                  <a:schemeClr val="tx2">
                    <a:lumMod val="60000"/>
                    <a:lumOff val="40000"/>
                  </a:schemeClr>
                </a:solidFill>
                <a:latin typeface="Arial" panose="020B0604020202020204" pitchFamily="34" charset="0"/>
                <a:cs typeface="Arial" panose="020B0604020202020204" pitchFamily="34" charset="0"/>
              </a:rPr>
              <a:t> </a:t>
            </a:r>
          </a:p>
        </p:txBody>
      </p:sp>
      <p:sp>
        <p:nvSpPr>
          <p:cNvPr id="3" name="Объект 2"/>
          <p:cNvSpPr>
            <a:spLocks noGrp="1"/>
          </p:cNvSpPr>
          <p:nvPr>
            <p:ph idx="1"/>
          </p:nvPr>
        </p:nvSpPr>
        <p:spPr/>
        <p:txBody>
          <a:bodyPr>
            <a:normAutofit fontScale="92500" lnSpcReduction="10000"/>
          </a:bodyPr>
          <a:lstStyle/>
          <a:p>
            <a:r>
              <a:rPr lang="ru-RU" dirty="0" smtClean="0"/>
              <a:t>1</a:t>
            </a:r>
            <a:r>
              <a:rPr lang="ru-RU" dirty="0"/>
              <a:t>. </a:t>
            </a:r>
            <a:r>
              <a:rPr lang="ru-RU" dirty="0" err="1"/>
              <a:t>Оңайлатылған</a:t>
            </a:r>
            <a:r>
              <a:rPr lang="ru-RU" dirty="0"/>
              <a:t> декларация </a:t>
            </a:r>
            <a:r>
              <a:rPr lang="ru-RU" dirty="0" err="1"/>
              <a:t>салық</a:t>
            </a:r>
            <a:r>
              <a:rPr lang="ru-RU" dirty="0"/>
              <a:t> </a:t>
            </a:r>
            <a:r>
              <a:rPr lang="ru-RU" dirty="0" err="1"/>
              <a:t>төлеушінің</a:t>
            </a:r>
            <a:r>
              <a:rPr lang="ru-RU" dirty="0"/>
              <a:t> </a:t>
            </a:r>
            <a:r>
              <a:rPr lang="ru-RU" dirty="0" err="1"/>
              <a:t>тұрған</a:t>
            </a:r>
            <a:r>
              <a:rPr lang="ru-RU" dirty="0"/>
              <a:t> </a:t>
            </a:r>
            <a:r>
              <a:rPr lang="ru-RU" dirty="0" err="1"/>
              <a:t>жеріндегі</a:t>
            </a:r>
            <a:r>
              <a:rPr lang="ru-RU" dirty="0"/>
              <a:t> </a:t>
            </a:r>
            <a:r>
              <a:rPr lang="ru-RU" dirty="0" err="1"/>
              <a:t>салық</a:t>
            </a:r>
            <a:r>
              <a:rPr lang="ru-RU" dirty="0"/>
              <a:t> </a:t>
            </a:r>
            <a:r>
              <a:rPr lang="ru-RU" dirty="0" err="1"/>
              <a:t>органына</a:t>
            </a:r>
            <a:r>
              <a:rPr lang="ru-RU" dirty="0"/>
              <a:t> </a:t>
            </a:r>
            <a:r>
              <a:rPr lang="ru-RU" dirty="0" err="1"/>
              <a:t>есепті</a:t>
            </a:r>
            <a:r>
              <a:rPr lang="ru-RU" dirty="0"/>
              <a:t> </a:t>
            </a:r>
            <a:r>
              <a:rPr lang="ru-RU" dirty="0" err="1"/>
              <a:t>салықтық</a:t>
            </a:r>
            <a:r>
              <a:rPr lang="ru-RU" dirty="0"/>
              <a:t> </a:t>
            </a:r>
            <a:r>
              <a:rPr lang="ru-RU" dirty="0" err="1"/>
              <a:t>кезеңнен</a:t>
            </a:r>
            <a:r>
              <a:rPr lang="ru-RU" dirty="0"/>
              <a:t> </a:t>
            </a:r>
            <a:r>
              <a:rPr lang="ru-RU" dirty="0" err="1"/>
              <a:t>кейінгі</a:t>
            </a:r>
            <a:r>
              <a:rPr lang="ru-RU" dirty="0"/>
              <a:t> </a:t>
            </a:r>
            <a:r>
              <a:rPr lang="ru-RU" dirty="0" err="1"/>
              <a:t>екінші</a:t>
            </a:r>
            <a:r>
              <a:rPr lang="ru-RU" dirty="0"/>
              <a:t> </a:t>
            </a:r>
            <a:r>
              <a:rPr lang="ru-RU" dirty="0" err="1"/>
              <a:t>айдың</a:t>
            </a:r>
            <a:r>
              <a:rPr lang="ru-RU" dirty="0"/>
              <a:t> 15-күнінен </a:t>
            </a:r>
            <a:r>
              <a:rPr lang="ru-RU" dirty="0" err="1"/>
              <a:t>кешіктірілмей</a:t>
            </a:r>
            <a:r>
              <a:rPr lang="ru-RU" dirty="0"/>
              <a:t> </a:t>
            </a:r>
            <a:r>
              <a:rPr lang="ru-RU" dirty="0" err="1"/>
              <a:t>тапсырылады</a:t>
            </a:r>
            <a:r>
              <a:rPr lang="ru-RU" dirty="0"/>
              <a:t>. </a:t>
            </a:r>
            <a:endParaRPr lang="ru-RU" dirty="0" smtClean="0"/>
          </a:p>
          <a:p>
            <a:r>
              <a:rPr lang="ru-RU" dirty="0" smtClean="0"/>
              <a:t>2</a:t>
            </a:r>
            <a:r>
              <a:rPr lang="ru-RU" dirty="0"/>
              <a:t>. </a:t>
            </a:r>
            <a:r>
              <a:rPr lang="ru-RU" dirty="0" err="1"/>
              <a:t>Оңайлатылған</a:t>
            </a:r>
            <a:r>
              <a:rPr lang="ru-RU" dirty="0"/>
              <a:t> </a:t>
            </a:r>
            <a:r>
              <a:rPr lang="ru-RU" dirty="0" err="1"/>
              <a:t>декларацияда</a:t>
            </a:r>
            <a:r>
              <a:rPr lang="ru-RU" dirty="0"/>
              <a:t> </a:t>
            </a:r>
            <a:r>
              <a:rPr lang="ru-RU" dirty="0" err="1"/>
              <a:t>көрсетілген</a:t>
            </a:r>
            <a:r>
              <a:rPr lang="ru-RU" dirty="0"/>
              <a:t> </a:t>
            </a:r>
            <a:r>
              <a:rPr lang="ru-RU" dirty="0" err="1"/>
              <a:t>салықтарды</a:t>
            </a:r>
            <a:r>
              <a:rPr lang="ru-RU" dirty="0"/>
              <a:t> </a:t>
            </a:r>
            <a:r>
              <a:rPr lang="ru-RU" dirty="0" err="1"/>
              <a:t>бюджетке</a:t>
            </a:r>
            <a:r>
              <a:rPr lang="ru-RU" dirty="0"/>
              <a:t> </a:t>
            </a:r>
            <a:r>
              <a:rPr lang="ru-RU" dirty="0" err="1"/>
              <a:t>төлеу</a:t>
            </a:r>
            <a:r>
              <a:rPr lang="ru-RU" dirty="0"/>
              <a:t> </a:t>
            </a:r>
            <a:r>
              <a:rPr lang="ru-RU" dirty="0" err="1"/>
              <a:t>жеке</a:t>
            </a:r>
            <a:r>
              <a:rPr lang="ru-RU" dirty="0"/>
              <a:t> (</a:t>
            </a:r>
            <a:r>
              <a:rPr lang="ru-RU" dirty="0" err="1"/>
              <a:t>корпоративтік</a:t>
            </a:r>
            <a:r>
              <a:rPr lang="ru-RU" dirty="0"/>
              <a:t>) </a:t>
            </a:r>
            <a:r>
              <a:rPr lang="ru-RU" dirty="0" err="1"/>
              <a:t>табыс</a:t>
            </a:r>
            <a:r>
              <a:rPr lang="ru-RU" dirty="0"/>
              <a:t> </a:t>
            </a:r>
            <a:r>
              <a:rPr lang="ru-RU" dirty="0" err="1"/>
              <a:t>салығы</a:t>
            </a:r>
            <a:r>
              <a:rPr lang="ru-RU" dirty="0"/>
              <a:t> мен </a:t>
            </a:r>
            <a:r>
              <a:rPr lang="ru-RU" dirty="0" err="1"/>
              <a:t>әлеуметт</a:t>
            </a:r>
            <a:r>
              <a:rPr lang="en-US" dirty="0" err="1"/>
              <a:t>i</a:t>
            </a:r>
            <a:r>
              <a:rPr lang="ru-RU" dirty="0"/>
              <a:t>к </a:t>
            </a:r>
            <a:r>
              <a:rPr lang="ru-RU" dirty="0" err="1"/>
              <a:t>салық</a:t>
            </a:r>
            <a:r>
              <a:rPr lang="ru-RU" dirty="0"/>
              <a:t> </a:t>
            </a:r>
            <a:r>
              <a:rPr lang="ru-RU" dirty="0" err="1"/>
              <a:t>түр</a:t>
            </a:r>
            <a:r>
              <a:rPr lang="en-US" dirty="0" err="1"/>
              <a:t>i</a:t>
            </a:r>
            <a:r>
              <a:rPr lang="ru-RU" dirty="0" err="1"/>
              <a:t>нде</a:t>
            </a:r>
            <a:r>
              <a:rPr lang="ru-RU" dirty="0"/>
              <a:t> </a:t>
            </a:r>
            <a:r>
              <a:rPr lang="ru-RU" dirty="0" err="1"/>
              <a:t>есепті</a:t>
            </a:r>
            <a:r>
              <a:rPr lang="ru-RU" dirty="0"/>
              <a:t> </a:t>
            </a:r>
            <a:r>
              <a:rPr lang="ru-RU" dirty="0" err="1"/>
              <a:t>салықтық</a:t>
            </a:r>
            <a:r>
              <a:rPr lang="ru-RU" dirty="0"/>
              <a:t> </a:t>
            </a:r>
            <a:r>
              <a:rPr lang="ru-RU" dirty="0" err="1"/>
              <a:t>кезеңнен</a:t>
            </a:r>
            <a:r>
              <a:rPr lang="ru-RU" dirty="0"/>
              <a:t> </a:t>
            </a:r>
            <a:r>
              <a:rPr lang="ru-RU" dirty="0" err="1"/>
              <a:t>кей</a:t>
            </a:r>
            <a:r>
              <a:rPr lang="en-US" dirty="0" err="1"/>
              <a:t>i</a:t>
            </a:r>
            <a:r>
              <a:rPr lang="ru-RU" dirty="0" err="1"/>
              <a:t>нг</a:t>
            </a:r>
            <a:r>
              <a:rPr lang="en-US" dirty="0" err="1"/>
              <a:t>i</a:t>
            </a:r>
            <a:r>
              <a:rPr lang="en-US" dirty="0"/>
              <a:t> </a:t>
            </a:r>
            <a:r>
              <a:rPr lang="ru-RU" dirty="0" err="1"/>
              <a:t>екінші</a:t>
            </a:r>
            <a:r>
              <a:rPr lang="ru-RU" dirty="0"/>
              <a:t> </a:t>
            </a:r>
            <a:r>
              <a:rPr lang="ru-RU" dirty="0" err="1"/>
              <a:t>айдың</a:t>
            </a:r>
            <a:r>
              <a:rPr lang="ru-RU" dirty="0"/>
              <a:t> 25-күнінен </a:t>
            </a:r>
            <a:r>
              <a:rPr lang="ru-RU" dirty="0" err="1"/>
              <a:t>кешіктірілмей</a:t>
            </a:r>
            <a:r>
              <a:rPr lang="ru-RU" dirty="0"/>
              <a:t> </a:t>
            </a:r>
            <a:r>
              <a:rPr lang="ru-RU" dirty="0" err="1"/>
              <a:t>жүрг</a:t>
            </a:r>
            <a:r>
              <a:rPr lang="en-US" dirty="0" err="1"/>
              <a:t>i</a:t>
            </a:r>
            <a:r>
              <a:rPr lang="ru-RU" dirty="0"/>
              <a:t>з</a:t>
            </a:r>
            <a:r>
              <a:rPr lang="en-US" dirty="0" err="1"/>
              <a:t>i</a:t>
            </a:r>
            <a:r>
              <a:rPr lang="ru-RU" dirty="0"/>
              <a:t>лед</a:t>
            </a:r>
            <a:r>
              <a:rPr lang="en-US" dirty="0" err="1"/>
              <a:t>i</a:t>
            </a:r>
            <a:r>
              <a:rPr lang="en-US" dirty="0"/>
              <a:t>.</a:t>
            </a:r>
            <a:endParaRPr lang="ru-RU" dirty="0"/>
          </a:p>
        </p:txBody>
      </p:sp>
    </p:spTree>
    <p:extLst>
      <p:ext uri="{BB962C8B-B14F-4D97-AF65-F5344CB8AC3E}">
        <p14:creationId xmlns:p14="http://schemas.microsoft.com/office/powerpoint/2010/main" val="2450039705"/>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188640"/>
            <a:ext cx="8651304" cy="6552728"/>
          </a:xfrm>
        </p:spPr>
        <p:txBody>
          <a:bodyPr>
            <a:normAutofit fontScale="85000" lnSpcReduction="10000"/>
          </a:bodyPr>
          <a:lstStyle/>
          <a:p>
            <a:r>
              <a:rPr lang="ru-RU" dirty="0" err="1"/>
              <a:t>Бұл</a:t>
            </a:r>
            <a:r>
              <a:rPr lang="ru-RU" dirty="0"/>
              <a:t> </a:t>
            </a:r>
            <a:r>
              <a:rPr lang="ru-RU" dirty="0" err="1"/>
              <a:t>ретте</a:t>
            </a:r>
            <a:r>
              <a:rPr lang="ru-RU" dirty="0"/>
              <a:t> </a:t>
            </a:r>
            <a:r>
              <a:rPr lang="ru-RU" dirty="0" err="1"/>
              <a:t>жеке</a:t>
            </a:r>
            <a:r>
              <a:rPr lang="ru-RU" dirty="0"/>
              <a:t> (</a:t>
            </a:r>
            <a:r>
              <a:rPr lang="ru-RU" dirty="0" err="1"/>
              <a:t>корпоративтік</a:t>
            </a:r>
            <a:r>
              <a:rPr lang="ru-RU" dirty="0"/>
              <a:t>) </a:t>
            </a:r>
            <a:r>
              <a:rPr lang="ru-RU" dirty="0" err="1"/>
              <a:t>табыс</a:t>
            </a:r>
            <a:r>
              <a:rPr lang="ru-RU" dirty="0"/>
              <a:t> </a:t>
            </a:r>
            <a:r>
              <a:rPr lang="ru-RU" dirty="0" err="1"/>
              <a:t>салығы</a:t>
            </a:r>
            <a:r>
              <a:rPr lang="ru-RU" dirty="0"/>
              <a:t> - </a:t>
            </a:r>
            <a:r>
              <a:rPr lang="ru-RU" dirty="0" err="1"/>
              <a:t>оңайлатылған</a:t>
            </a:r>
            <a:r>
              <a:rPr lang="ru-RU" dirty="0"/>
              <a:t> декларация </a:t>
            </a:r>
            <a:r>
              <a:rPr lang="ru-RU" dirty="0" err="1"/>
              <a:t>бойынша</a:t>
            </a:r>
            <a:r>
              <a:rPr lang="ru-RU" dirty="0"/>
              <a:t> </a:t>
            </a:r>
            <a:r>
              <a:rPr lang="ru-RU" dirty="0" err="1"/>
              <a:t>есептелген</a:t>
            </a:r>
            <a:r>
              <a:rPr lang="ru-RU" dirty="0"/>
              <a:t> </a:t>
            </a:r>
            <a:r>
              <a:rPr lang="ru-RU" dirty="0" err="1"/>
              <a:t>салық</a:t>
            </a:r>
            <a:r>
              <a:rPr lang="ru-RU" dirty="0"/>
              <a:t> </a:t>
            </a:r>
            <a:r>
              <a:rPr lang="ru-RU" dirty="0" err="1"/>
              <a:t>сомасының</a:t>
            </a:r>
            <a:r>
              <a:rPr lang="ru-RU" dirty="0"/>
              <a:t> 1/2 </a:t>
            </a:r>
            <a:r>
              <a:rPr lang="ru-RU" dirty="0" err="1"/>
              <a:t>мөлшер</a:t>
            </a:r>
            <a:r>
              <a:rPr lang="en-US" dirty="0" err="1"/>
              <a:t>i</a:t>
            </a:r>
            <a:r>
              <a:rPr lang="ru-RU" dirty="0" err="1"/>
              <a:t>нде</a:t>
            </a:r>
            <a:r>
              <a:rPr lang="ru-RU" dirty="0"/>
              <a:t>, </a:t>
            </a:r>
            <a:r>
              <a:rPr lang="ru-RU" dirty="0" err="1"/>
              <a:t>әлеуметт</a:t>
            </a:r>
            <a:r>
              <a:rPr lang="en-US" dirty="0" err="1"/>
              <a:t>i</a:t>
            </a:r>
            <a:r>
              <a:rPr lang="ru-RU" dirty="0"/>
              <a:t>к </a:t>
            </a:r>
            <a:r>
              <a:rPr lang="ru-RU" dirty="0" err="1"/>
              <a:t>салық</a:t>
            </a:r>
            <a:r>
              <a:rPr lang="ru-RU" dirty="0"/>
              <a:t> «</a:t>
            </a:r>
            <a:r>
              <a:rPr lang="ru-RU" dirty="0" err="1"/>
              <a:t>Міндетті</a:t>
            </a:r>
            <a:r>
              <a:rPr lang="ru-RU" dirty="0"/>
              <a:t> </a:t>
            </a:r>
            <a:r>
              <a:rPr lang="ru-RU" dirty="0" err="1"/>
              <a:t>әлеуметтік</a:t>
            </a:r>
            <a:r>
              <a:rPr lang="ru-RU" dirty="0"/>
              <a:t> </a:t>
            </a:r>
            <a:r>
              <a:rPr lang="ru-RU" dirty="0" err="1"/>
              <a:t>сақтандыру</a:t>
            </a:r>
            <a:r>
              <a:rPr lang="ru-RU" dirty="0"/>
              <a:t> </a:t>
            </a:r>
            <a:r>
              <a:rPr lang="ru-RU" dirty="0" err="1"/>
              <a:t>туралы</a:t>
            </a:r>
            <a:r>
              <a:rPr lang="ru-RU" dirty="0"/>
              <a:t>» </a:t>
            </a:r>
            <a:r>
              <a:rPr lang="ru-RU" dirty="0" err="1"/>
              <a:t>Қазақстан</a:t>
            </a:r>
            <a:r>
              <a:rPr lang="ru-RU" dirty="0"/>
              <a:t> </a:t>
            </a:r>
            <a:r>
              <a:rPr lang="ru-RU" dirty="0" err="1"/>
              <a:t>Республикасының</a:t>
            </a:r>
            <a:r>
              <a:rPr lang="ru-RU" dirty="0"/>
              <a:t> </a:t>
            </a:r>
            <a:r>
              <a:rPr lang="ru-RU" dirty="0" err="1"/>
              <a:t>Заңына</a:t>
            </a:r>
            <a:r>
              <a:rPr lang="ru-RU" dirty="0"/>
              <a:t> </a:t>
            </a:r>
            <a:r>
              <a:rPr lang="ru-RU" dirty="0" err="1"/>
              <a:t>сәйкес</a:t>
            </a:r>
            <a:r>
              <a:rPr lang="ru-RU" dirty="0"/>
              <a:t> </a:t>
            </a:r>
            <a:r>
              <a:rPr lang="ru-RU" dirty="0" err="1"/>
              <a:t>есептелген</a:t>
            </a:r>
            <a:r>
              <a:rPr lang="ru-RU" dirty="0"/>
              <a:t> </a:t>
            </a:r>
            <a:r>
              <a:rPr lang="ru-RU" dirty="0" err="1"/>
              <a:t>Мемлекетт</a:t>
            </a:r>
            <a:r>
              <a:rPr lang="en-US" dirty="0" err="1"/>
              <a:t>i</a:t>
            </a:r>
            <a:r>
              <a:rPr lang="ru-RU" dirty="0"/>
              <a:t>к </a:t>
            </a:r>
            <a:r>
              <a:rPr lang="ru-RU" dirty="0" err="1"/>
              <a:t>әлеуметт</a:t>
            </a:r>
            <a:r>
              <a:rPr lang="en-US" dirty="0" err="1"/>
              <a:t>i</a:t>
            </a:r>
            <a:r>
              <a:rPr lang="ru-RU" dirty="0"/>
              <a:t>к </a:t>
            </a:r>
            <a:r>
              <a:rPr lang="ru-RU" dirty="0" err="1"/>
              <a:t>сақтандыру</a:t>
            </a:r>
            <a:r>
              <a:rPr lang="ru-RU" dirty="0"/>
              <a:t> </a:t>
            </a:r>
            <a:r>
              <a:rPr lang="ru-RU" dirty="0" err="1"/>
              <a:t>қорына</a:t>
            </a:r>
            <a:r>
              <a:rPr lang="ru-RU" dirty="0"/>
              <a:t> </a:t>
            </a:r>
            <a:r>
              <a:rPr lang="ru-RU" dirty="0" err="1"/>
              <a:t>әлеуметт</a:t>
            </a:r>
            <a:r>
              <a:rPr lang="en-US" dirty="0" err="1"/>
              <a:t>i</a:t>
            </a:r>
            <a:r>
              <a:rPr lang="ru-RU" dirty="0"/>
              <a:t>к </a:t>
            </a:r>
            <a:r>
              <a:rPr lang="ru-RU" dirty="0" err="1"/>
              <a:t>аударымдар</a:t>
            </a:r>
            <a:r>
              <a:rPr lang="ru-RU" dirty="0"/>
              <a:t> </a:t>
            </a:r>
            <a:r>
              <a:rPr lang="ru-RU" dirty="0" err="1"/>
              <a:t>сомасын</a:t>
            </a:r>
            <a:r>
              <a:rPr lang="ru-RU" dirty="0"/>
              <a:t> </a:t>
            </a:r>
            <a:r>
              <a:rPr lang="ru-RU" dirty="0" err="1"/>
              <a:t>шегергендегі</a:t>
            </a:r>
            <a:r>
              <a:rPr lang="ru-RU" dirty="0"/>
              <a:t> </a:t>
            </a:r>
            <a:r>
              <a:rPr lang="ru-RU" dirty="0" err="1"/>
              <a:t>оңайлатылған</a:t>
            </a:r>
            <a:r>
              <a:rPr lang="ru-RU" dirty="0"/>
              <a:t> декларация </a:t>
            </a:r>
            <a:r>
              <a:rPr lang="ru-RU" dirty="0" err="1"/>
              <a:t>бойынша</a:t>
            </a:r>
            <a:r>
              <a:rPr lang="ru-RU" dirty="0"/>
              <a:t> </a:t>
            </a:r>
            <a:r>
              <a:rPr lang="ru-RU" dirty="0" err="1"/>
              <a:t>есептелген</a:t>
            </a:r>
            <a:r>
              <a:rPr lang="ru-RU" dirty="0"/>
              <a:t> </a:t>
            </a:r>
            <a:r>
              <a:rPr lang="ru-RU" dirty="0" err="1"/>
              <a:t>салық</a:t>
            </a:r>
            <a:r>
              <a:rPr lang="ru-RU" dirty="0"/>
              <a:t> </a:t>
            </a:r>
            <a:r>
              <a:rPr lang="ru-RU" dirty="0" err="1"/>
              <a:t>сомасының</a:t>
            </a:r>
            <a:r>
              <a:rPr lang="ru-RU" dirty="0"/>
              <a:t> 1/2 </a:t>
            </a:r>
            <a:r>
              <a:rPr lang="ru-RU" dirty="0" err="1"/>
              <a:t>мөлшер</a:t>
            </a:r>
            <a:r>
              <a:rPr lang="en-US" dirty="0" err="1"/>
              <a:t>i</a:t>
            </a:r>
            <a:r>
              <a:rPr lang="ru-RU" dirty="0" err="1"/>
              <a:t>нде</a:t>
            </a:r>
            <a:r>
              <a:rPr lang="ru-RU" dirty="0"/>
              <a:t> </a:t>
            </a:r>
            <a:r>
              <a:rPr lang="ru-RU" dirty="0" err="1"/>
              <a:t>төленуге</a:t>
            </a:r>
            <a:r>
              <a:rPr lang="ru-RU" dirty="0"/>
              <a:t> </a:t>
            </a:r>
            <a:r>
              <a:rPr lang="ru-RU" dirty="0" err="1"/>
              <a:t>жатады</a:t>
            </a:r>
            <a:r>
              <a:rPr lang="ru-RU" dirty="0"/>
              <a:t>. </a:t>
            </a:r>
            <a:endParaRPr lang="ru-RU" dirty="0" smtClean="0"/>
          </a:p>
          <a:p>
            <a:r>
              <a:rPr lang="ru-RU" dirty="0" err="1" smtClean="0"/>
              <a:t>Мемлекетт</a:t>
            </a:r>
            <a:r>
              <a:rPr lang="en-US" dirty="0" err="1"/>
              <a:t>i</a:t>
            </a:r>
            <a:r>
              <a:rPr lang="ru-RU" dirty="0"/>
              <a:t>к </a:t>
            </a:r>
            <a:r>
              <a:rPr lang="ru-RU" dirty="0" err="1"/>
              <a:t>әлеуметт</a:t>
            </a:r>
            <a:r>
              <a:rPr lang="en-US" dirty="0" err="1"/>
              <a:t>i</a:t>
            </a:r>
            <a:r>
              <a:rPr lang="ru-RU" dirty="0"/>
              <a:t>к </a:t>
            </a:r>
            <a:r>
              <a:rPr lang="ru-RU" dirty="0" err="1"/>
              <a:t>сақтандыру</a:t>
            </a:r>
            <a:r>
              <a:rPr lang="ru-RU" dirty="0"/>
              <a:t> </a:t>
            </a:r>
            <a:r>
              <a:rPr lang="ru-RU" dirty="0" err="1"/>
              <a:t>қорына</a:t>
            </a:r>
            <a:r>
              <a:rPr lang="ru-RU" dirty="0"/>
              <a:t> </a:t>
            </a:r>
            <a:r>
              <a:rPr lang="ru-RU" dirty="0" err="1"/>
              <a:t>әлеуметт</a:t>
            </a:r>
            <a:r>
              <a:rPr lang="en-US" dirty="0" err="1"/>
              <a:t>i</a:t>
            </a:r>
            <a:r>
              <a:rPr lang="ru-RU" dirty="0"/>
              <a:t>к </a:t>
            </a:r>
            <a:r>
              <a:rPr lang="ru-RU" dirty="0" err="1"/>
              <a:t>аударымдар</a:t>
            </a:r>
            <a:r>
              <a:rPr lang="ru-RU" dirty="0"/>
              <a:t> </a:t>
            </a:r>
            <a:r>
              <a:rPr lang="ru-RU" dirty="0" err="1"/>
              <a:t>сомасы</a:t>
            </a:r>
            <a:r>
              <a:rPr lang="ru-RU" dirty="0"/>
              <a:t> </a:t>
            </a:r>
            <a:r>
              <a:rPr lang="ru-RU" dirty="0" err="1"/>
              <a:t>әлеуметт</a:t>
            </a:r>
            <a:r>
              <a:rPr lang="en-US" dirty="0" err="1"/>
              <a:t>i</a:t>
            </a:r>
            <a:r>
              <a:rPr lang="ru-RU" dirty="0"/>
              <a:t>к </a:t>
            </a:r>
            <a:r>
              <a:rPr lang="ru-RU" dirty="0" err="1"/>
              <a:t>салық</a:t>
            </a:r>
            <a:r>
              <a:rPr lang="ru-RU" dirty="0"/>
              <a:t> </a:t>
            </a:r>
            <a:r>
              <a:rPr lang="ru-RU" dirty="0" err="1"/>
              <a:t>сомасынан</a:t>
            </a:r>
            <a:r>
              <a:rPr lang="ru-RU" dirty="0"/>
              <a:t> </a:t>
            </a:r>
            <a:r>
              <a:rPr lang="ru-RU" dirty="0" err="1"/>
              <a:t>асып</a:t>
            </a:r>
            <a:r>
              <a:rPr lang="ru-RU" dirty="0"/>
              <a:t> </a:t>
            </a:r>
            <a:r>
              <a:rPr lang="ru-RU" dirty="0" err="1"/>
              <a:t>кеткен</a:t>
            </a:r>
            <a:r>
              <a:rPr lang="ru-RU" dirty="0"/>
              <a:t> </a:t>
            </a:r>
            <a:r>
              <a:rPr lang="ru-RU" dirty="0" err="1"/>
              <a:t>кезде</a:t>
            </a:r>
            <a:r>
              <a:rPr lang="ru-RU" dirty="0"/>
              <a:t> </a:t>
            </a:r>
            <a:r>
              <a:rPr lang="ru-RU" dirty="0" err="1"/>
              <a:t>әлеуметт</a:t>
            </a:r>
            <a:r>
              <a:rPr lang="en-US" dirty="0" err="1"/>
              <a:t>i</a:t>
            </a:r>
            <a:r>
              <a:rPr lang="ru-RU" dirty="0"/>
              <a:t>к </a:t>
            </a:r>
            <a:r>
              <a:rPr lang="ru-RU" dirty="0" err="1"/>
              <a:t>салық</a:t>
            </a:r>
            <a:r>
              <a:rPr lang="ru-RU" dirty="0"/>
              <a:t> </a:t>
            </a:r>
            <a:r>
              <a:rPr lang="ru-RU" dirty="0" err="1"/>
              <a:t>сомасы</a:t>
            </a:r>
            <a:r>
              <a:rPr lang="ru-RU" dirty="0"/>
              <a:t> </a:t>
            </a:r>
            <a:r>
              <a:rPr lang="ru-RU" dirty="0" err="1"/>
              <a:t>нөлге</a:t>
            </a:r>
            <a:r>
              <a:rPr lang="ru-RU" dirty="0"/>
              <a:t> </a:t>
            </a:r>
            <a:r>
              <a:rPr lang="ru-RU" dirty="0" err="1"/>
              <a:t>тең</a:t>
            </a:r>
            <a:r>
              <a:rPr lang="ru-RU" dirty="0"/>
              <a:t> </a:t>
            </a:r>
            <a:r>
              <a:rPr lang="ru-RU" dirty="0" err="1"/>
              <a:t>деп</a:t>
            </a:r>
            <a:r>
              <a:rPr lang="ru-RU" dirty="0"/>
              <a:t> </a:t>
            </a:r>
            <a:r>
              <a:rPr lang="ru-RU" dirty="0" err="1"/>
              <a:t>есептеледі</a:t>
            </a:r>
            <a:r>
              <a:rPr lang="ru-RU" dirty="0"/>
              <a:t>. </a:t>
            </a:r>
            <a:endParaRPr lang="ru-RU" dirty="0" smtClean="0"/>
          </a:p>
          <a:p>
            <a:r>
              <a:rPr lang="ru-RU" dirty="0" smtClean="0"/>
              <a:t>3</a:t>
            </a:r>
            <a:r>
              <a:rPr lang="ru-RU" dirty="0"/>
              <a:t>. </a:t>
            </a:r>
            <a:r>
              <a:rPr lang="ru-RU" dirty="0" err="1"/>
              <a:t>Оңайлатылған</a:t>
            </a:r>
            <a:r>
              <a:rPr lang="ru-RU" dirty="0"/>
              <a:t> </a:t>
            </a:r>
            <a:r>
              <a:rPr lang="ru-RU" dirty="0" err="1"/>
              <a:t>декларацияда</a:t>
            </a:r>
            <a:r>
              <a:rPr lang="ru-RU" dirty="0"/>
              <a:t> </a:t>
            </a:r>
            <a:r>
              <a:rPr lang="ru-RU" dirty="0" err="1"/>
              <a:t>төлем</a:t>
            </a:r>
            <a:r>
              <a:rPr lang="ru-RU" dirty="0"/>
              <a:t> </a:t>
            </a:r>
            <a:r>
              <a:rPr lang="ru-RU" dirty="0" err="1"/>
              <a:t>көзінен</a:t>
            </a:r>
            <a:r>
              <a:rPr lang="ru-RU" dirty="0"/>
              <a:t> </a:t>
            </a:r>
            <a:r>
              <a:rPr lang="ru-RU" dirty="0" err="1"/>
              <a:t>ұстап</a:t>
            </a:r>
            <a:r>
              <a:rPr lang="ru-RU" dirty="0"/>
              <a:t> </a:t>
            </a:r>
            <a:r>
              <a:rPr lang="ru-RU" dirty="0" err="1"/>
              <a:t>қалатын</a:t>
            </a:r>
            <a:r>
              <a:rPr lang="ru-RU" dirty="0"/>
              <a:t> </a:t>
            </a:r>
            <a:r>
              <a:rPr lang="ru-RU" dirty="0" err="1"/>
              <a:t>жеке</a:t>
            </a:r>
            <a:r>
              <a:rPr lang="ru-RU" dirty="0"/>
              <a:t> </a:t>
            </a:r>
            <a:r>
              <a:rPr lang="ru-RU" dirty="0" err="1"/>
              <a:t>табыс</a:t>
            </a:r>
            <a:r>
              <a:rPr lang="ru-RU" dirty="0"/>
              <a:t> </a:t>
            </a:r>
            <a:r>
              <a:rPr lang="ru-RU" dirty="0" err="1"/>
              <a:t>салығының</a:t>
            </a:r>
            <a:r>
              <a:rPr lang="ru-RU" dirty="0"/>
              <a:t> </a:t>
            </a:r>
            <a:r>
              <a:rPr lang="ru-RU" dirty="0" err="1"/>
              <a:t>және</a:t>
            </a:r>
            <a:r>
              <a:rPr lang="ru-RU" dirty="0"/>
              <a:t> </a:t>
            </a:r>
            <a:r>
              <a:rPr lang="ru-RU" dirty="0" err="1"/>
              <a:t>әлеуметтік</a:t>
            </a:r>
            <a:r>
              <a:rPr lang="ru-RU" dirty="0"/>
              <a:t> </a:t>
            </a:r>
            <a:r>
              <a:rPr lang="ru-RU" dirty="0" err="1"/>
              <a:t>төлемдердің</a:t>
            </a:r>
            <a:r>
              <a:rPr lang="ru-RU" dirty="0"/>
              <a:t> </a:t>
            </a:r>
            <a:r>
              <a:rPr lang="ru-RU" dirty="0" err="1"/>
              <a:t>бюджетке</a:t>
            </a:r>
            <a:r>
              <a:rPr lang="ru-RU" dirty="0"/>
              <a:t> </a:t>
            </a:r>
            <a:r>
              <a:rPr lang="ru-RU" dirty="0" err="1"/>
              <a:t>төленуге</a:t>
            </a:r>
            <a:r>
              <a:rPr lang="ru-RU" dirty="0"/>
              <a:t> </a:t>
            </a:r>
            <a:r>
              <a:rPr lang="ru-RU" dirty="0" err="1"/>
              <a:t>жататын</a:t>
            </a:r>
            <a:r>
              <a:rPr lang="ru-RU" dirty="0"/>
              <a:t> </a:t>
            </a:r>
            <a:r>
              <a:rPr lang="ru-RU" dirty="0" err="1"/>
              <a:t>сомалары</a:t>
            </a:r>
            <a:r>
              <a:rPr lang="ru-RU" dirty="0"/>
              <a:t> </a:t>
            </a:r>
            <a:r>
              <a:rPr lang="ru-RU" dirty="0" err="1"/>
              <a:t>көрсетіледі</a:t>
            </a:r>
            <a:r>
              <a:rPr lang="ru-RU" dirty="0"/>
              <a:t>.</a:t>
            </a:r>
          </a:p>
        </p:txBody>
      </p:sp>
    </p:spTree>
    <p:extLst>
      <p:ext uri="{BB962C8B-B14F-4D97-AF65-F5344CB8AC3E}">
        <p14:creationId xmlns:p14="http://schemas.microsoft.com/office/powerpoint/2010/main" val="3289581930"/>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sz="2800" b="1" dirty="0">
                <a:solidFill>
                  <a:schemeClr val="tx2">
                    <a:lumMod val="60000"/>
                    <a:lumOff val="40000"/>
                  </a:schemeClr>
                </a:solidFill>
                <a:latin typeface="Arial" panose="020B0604020202020204" pitchFamily="34" charset="0"/>
                <a:cs typeface="Arial" panose="020B0604020202020204" pitchFamily="34" charset="0"/>
              </a:rPr>
              <a:t>689-бап. </a:t>
            </a:r>
            <a:r>
              <a:rPr lang="ru-RU" sz="2800" b="1" dirty="0" err="1">
                <a:solidFill>
                  <a:schemeClr val="tx2">
                    <a:lumMod val="60000"/>
                    <a:lumOff val="40000"/>
                  </a:schemeClr>
                </a:solidFill>
                <a:latin typeface="Arial" panose="020B0604020202020204" pitchFamily="34" charset="0"/>
                <a:cs typeface="Arial" panose="020B0604020202020204" pitchFamily="34" charset="0"/>
              </a:rPr>
              <a:t>Жекелеген</a:t>
            </a:r>
            <a:r>
              <a:rPr lang="ru-RU" sz="2800" b="1" dirty="0">
                <a:solidFill>
                  <a:schemeClr val="tx2">
                    <a:lumMod val="60000"/>
                    <a:lumOff val="40000"/>
                  </a:schemeClr>
                </a:solidFill>
                <a:latin typeface="Arial" panose="020B0604020202020204" pitchFamily="34" charset="0"/>
                <a:cs typeface="Arial" panose="020B0604020202020204" pitchFamily="34" charset="0"/>
              </a:rPr>
              <a:t> </a:t>
            </a:r>
            <a:r>
              <a:rPr lang="ru-RU" sz="2800" b="1" dirty="0" err="1">
                <a:solidFill>
                  <a:schemeClr val="tx2">
                    <a:lumMod val="60000"/>
                    <a:lumOff val="40000"/>
                  </a:schemeClr>
                </a:solidFill>
                <a:latin typeface="Arial" panose="020B0604020202020204" pitchFamily="34" charset="0"/>
                <a:cs typeface="Arial" panose="020B0604020202020204" pitchFamily="34" charset="0"/>
              </a:rPr>
              <a:t>салық</a:t>
            </a:r>
            <a:r>
              <a:rPr lang="ru-RU" sz="2800" b="1" dirty="0">
                <a:solidFill>
                  <a:schemeClr val="tx2">
                    <a:lumMod val="60000"/>
                    <a:lumOff val="40000"/>
                  </a:schemeClr>
                </a:solidFill>
                <a:latin typeface="Arial" panose="020B0604020202020204" pitchFamily="34" charset="0"/>
                <a:cs typeface="Arial" panose="020B0604020202020204" pitchFamily="34" charset="0"/>
              </a:rPr>
              <a:t> </a:t>
            </a:r>
            <a:r>
              <a:rPr lang="ru-RU" sz="2800" b="1" dirty="0" err="1">
                <a:solidFill>
                  <a:schemeClr val="tx2">
                    <a:lumMod val="60000"/>
                    <a:lumOff val="40000"/>
                  </a:schemeClr>
                </a:solidFill>
                <a:latin typeface="Arial" panose="020B0604020202020204" pitchFamily="34" charset="0"/>
                <a:cs typeface="Arial" panose="020B0604020202020204" pitchFamily="34" charset="0"/>
              </a:rPr>
              <a:t>түрлері</a:t>
            </a:r>
            <a:r>
              <a:rPr lang="ru-RU" sz="2800" b="1" dirty="0">
                <a:solidFill>
                  <a:schemeClr val="tx2">
                    <a:lumMod val="60000"/>
                    <a:lumOff val="40000"/>
                  </a:schemeClr>
                </a:solidFill>
                <a:latin typeface="Arial" panose="020B0604020202020204" pitchFamily="34" charset="0"/>
                <a:cs typeface="Arial" panose="020B0604020202020204" pitchFamily="34" charset="0"/>
              </a:rPr>
              <a:t> мен </a:t>
            </a:r>
            <a:r>
              <a:rPr lang="ru-RU" sz="2800" b="1" dirty="0" err="1">
                <a:solidFill>
                  <a:schemeClr val="tx2">
                    <a:lumMod val="60000"/>
                    <a:lumOff val="40000"/>
                  </a:schemeClr>
                </a:solidFill>
                <a:latin typeface="Arial" panose="020B0604020202020204" pitchFamily="34" charset="0"/>
                <a:cs typeface="Arial" panose="020B0604020202020204" pitchFamily="34" charset="0"/>
              </a:rPr>
              <a:t>әлеуметтік</a:t>
            </a:r>
            <a:r>
              <a:rPr lang="ru-RU" sz="2800" b="1" dirty="0">
                <a:solidFill>
                  <a:schemeClr val="tx2">
                    <a:lumMod val="60000"/>
                    <a:lumOff val="40000"/>
                  </a:schemeClr>
                </a:solidFill>
                <a:latin typeface="Arial" panose="020B0604020202020204" pitchFamily="34" charset="0"/>
                <a:cs typeface="Arial" panose="020B0604020202020204" pitchFamily="34" charset="0"/>
              </a:rPr>
              <a:t> </a:t>
            </a:r>
            <a:r>
              <a:rPr lang="ru-RU" sz="2800" b="1" dirty="0" err="1">
                <a:solidFill>
                  <a:schemeClr val="tx2">
                    <a:lumMod val="60000"/>
                    <a:lumOff val="40000"/>
                  </a:schemeClr>
                </a:solidFill>
                <a:latin typeface="Arial" panose="020B0604020202020204" pitchFamily="34" charset="0"/>
                <a:cs typeface="Arial" panose="020B0604020202020204" pitchFamily="34" charset="0"/>
              </a:rPr>
              <a:t>төлемдерді</a:t>
            </a:r>
            <a:r>
              <a:rPr lang="ru-RU" sz="2800" b="1" dirty="0">
                <a:solidFill>
                  <a:schemeClr val="tx2">
                    <a:lumMod val="60000"/>
                    <a:lumOff val="40000"/>
                  </a:schemeClr>
                </a:solidFill>
                <a:latin typeface="Arial" panose="020B0604020202020204" pitchFamily="34" charset="0"/>
                <a:cs typeface="Arial" panose="020B0604020202020204" pitchFamily="34" charset="0"/>
              </a:rPr>
              <a:t> </a:t>
            </a:r>
            <a:r>
              <a:rPr lang="ru-RU" sz="2800" b="1" dirty="0" err="1">
                <a:solidFill>
                  <a:schemeClr val="tx2">
                    <a:lumMod val="60000"/>
                    <a:lumOff val="40000"/>
                  </a:schemeClr>
                </a:solidFill>
                <a:latin typeface="Arial" panose="020B0604020202020204" pitchFamily="34" charset="0"/>
                <a:cs typeface="Arial" panose="020B0604020202020204" pitchFamily="34" charset="0"/>
              </a:rPr>
              <a:t>есептеу</a:t>
            </a:r>
            <a:r>
              <a:rPr lang="ru-RU" sz="2800" b="1" dirty="0">
                <a:solidFill>
                  <a:schemeClr val="tx2">
                    <a:lumMod val="60000"/>
                    <a:lumOff val="40000"/>
                  </a:schemeClr>
                </a:solidFill>
                <a:latin typeface="Arial" panose="020B0604020202020204" pitchFamily="34" charset="0"/>
                <a:cs typeface="Arial" panose="020B0604020202020204" pitchFamily="34" charset="0"/>
              </a:rPr>
              <a:t>, </a:t>
            </a:r>
            <a:r>
              <a:rPr lang="ru-RU" sz="2800" b="1" dirty="0" err="1">
                <a:solidFill>
                  <a:schemeClr val="tx2">
                    <a:lumMod val="60000"/>
                    <a:lumOff val="40000"/>
                  </a:schemeClr>
                </a:solidFill>
                <a:latin typeface="Arial" panose="020B0604020202020204" pitchFamily="34" charset="0"/>
                <a:cs typeface="Arial" panose="020B0604020202020204" pitchFamily="34" charset="0"/>
              </a:rPr>
              <a:t>төлеу</a:t>
            </a:r>
            <a:r>
              <a:rPr lang="ru-RU" sz="2800" b="1" dirty="0">
                <a:solidFill>
                  <a:schemeClr val="tx2">
                    <a:lumMod val="60000"/>
                    <a:lumOff val="40000"/>
                  </a:schemeClr>
                </a:solidFill>
                <a:latin typeface="Arial" panose="020B0604020202020204" pitchFamily="34" charset="0"/>
                <a:cs typeface="Arial" panose="020B0604020202020204" pitchFamily="34" charset="0"/>
              </a:rPr>
              <a:t> </a:t>
            </a:r>
            <a:r>
              <a:rPr lang="ru-RU" sz="2800" b="1" dirty="0" err="1">
                <a:solidFill>
                  <a:schemeClr val="tx2">
                    <a:lumMod val="60000"/>
                    <a:lumOff val="40000"/>
                  </a:schemeClr>
                </a:solidFill>
                <a:latin typeface="Arial" panose="020B0604020202020204" pitchFamily="34" charset="0"/>
                <a:cs typeface="Arial" panose="020B0604020202020204" pitchFamily="34" charset="0"/>
              </a:rPr>
              <a:t>және</a:t>
            </a:r>
            <a:r>
              <a:rPr lang="ru-RU" sz="2800" b="1" dirty="0">
                <a:solidFill>
                  <a:schemeClr val="tx2">
                    <a:lumMod val="60000"/>
                    <a:lumOff val="40000"/>
                  </a:schemeClr>
                </a:solidFill>
                <a:latin typeface="Arial" panose="020B0604020202020204" pitchFamily="34" charset="0"/>
                <a:cs typeface="Arial" panose="020B0604020202020204" pitchFamily="34" charset="0"/>
              </a:rPr>
              <a:t> </a:t>
            </a:r>
            <a:r>
              <a:rPr lang="ru-RU" sz="2800" b="1" dirty="0" err="1">
                <a:solidFill>
                  <a:schemeClr val="tx2">
                    <a:lumMod val="60000"/>
                    <a:lumOff val="40000"/>
                  </a:schemeClr>
                </a:solidFill>
                <a:latin typeface="Arial" panose="020B0604020202020204" pitchFamily="34" charset="0"/>
                <a:cs typeface="Arial" panose="020B0604020202020204" pitchFamily="34" charset="0"/>
              </a:rPr>
              <a:t>олар</a:t>
            </a:r>
            <a:r>
              <a:rPr lang="ru-RU" sz="2800" b="1" dirty="0">
                <a:solidFill>
                  <a:schemeClr val="tx2">
                    <a:lumMod val="60000"/>
                    <a:lumOff val="40000"/>
                  </a:schemeClr>
                </a:solidFill>
                <a:latin typeface="Arial" panose="020B0604020202020204" pitchFamily="34" charset="0"/>
                <a:cs typeface="Arial" panose="020B0604020202020204" pitchFamily="34" charset="0"/>
              </a:rPr>
              <a:t> </a:t>
            </a:r>
            <a:r>
              <a:rPr lang="ru-RU" sz="2800" b="1" dirty="0" err="1">
                <a:solidFill>
                  <a:schemeClr val="tx2">
                    <a:lumMod val="60000"/>
                    <a:lumOff val="40000"/>
                  </a:schemeClr>
                </a:solidFill>
                <a:latin typeface="Arial" panose="020B0604020202020204" pitchFamily="34" charset="0"/>
                <a:cs typeface="Arial" panose="020B0604020202020204" pitchFamily="34" charset="0"/>
              </a:rPr>
              <a:t>бойынша</a:t>
            </a:r>
            <a:r>
              <a:rPr lang="ru-RU" sz="2800" b="1" dirty="0">
                <a:solidFill>
                  <a:schemeClr val="tx2">
                    <a:lumMod val="60000"/>
                    <a:lumOff val="40000"/>
                  </a:schemeClr>
                </a:solidFill>
                <a:latin typeface="Arial" panose="020B0604020202020204" pitchFamily="34" charset="0"/>
                <a:cs typeface="Arial" panose="020B0604020202020204" pitchFamily="34" charset="0"/>
              </a:rPr>
              <a:t> </a:t>
            </a:r>
            <a:r>
              <a:rPr lang="ru-RU" sz="2800" b="1" dirty="0" err="1">
                <a:solidFill>
                  <a:schemeClr val="tx2">
                    <a:lumMod val="60000"/>
                    <a:lumOff val="40000"/>
                  </a:schemeClr>
                </a:solidFill>
                <a:latin typeface="Arial" panose="020B0604020202020204" pitchFamily="34" charset="0"/>
                <a:cs typeface="Arial" panose="020B0604020202020204" pitchFamily="34" charset="0"/>
              </a:rPr>
              <a:t>салықтық</a:t>
            </a:r>
            <a:r>
              <a:rPr lang="ru-RU" sz="2800" b="1" dirty="0">
                <a:solidFill>
                  <a:schemeClr val="tx2">
                    <a:lumMod val="60000"/>
                    <a:lumOff val="40000"/>
                  </a:schemeClr>
                </a:solidFill>
                <a:latin typeface="Arial" panose="020B0604020202020204" pitchFamily="34" charset="0"/>
                <a:cs typeface="Arial" panose="020B0604020202020204" pitchFamily="34" charset="0"/>
              </a:rPr>
              <a:t> </a:t>
            </a:r>
            <a:r>
              <a:rPr lang="ru-RU" sz="2800" b="1" dirty="0" err="1">
                <a:solidFill>
                  <a:schemeClr val="tx2">
                    <a:lumMod val="60000"/>
                    <a:lumOff val="40000"/>
                  </a:schemeClr>
                </a:solidFill>
                <a:latin typeface="Arial" panose="020B0604020202020204" pitchFamily="34" charset="0"/>
                <a:cs typeface="Arial" panose="020B0604020202020204" pitchFamily="34" charset="0"/>
              </a:rPr>
              <a:t>есептілікті</a:t>
            </a:r>
            <a:r>
              <a:rPr lang="ru-RU" sz="2800" b="1" dirty="0">
                <a:solidFill>
                  <a:schemeClr val="tx2">
                    <a:lumMod val="60000"/>
                    <a:lumOff val="40000"/>
                  </a:schemeClr>
                </a:solidFill>
                <a:latin typeface="Arial" panose="020B0604020202020204" pitchFamily="34" charset="0"/>
                <a:cs typeface="Arial" panose="020B0604020202020204" pitchFamily="34" charset="0"/>
              </a:rPr>
              <a:t> </a:t>
            </a:r>
            <a:r>
              <a:rPr lang="ru-RU" sz="2800" b="1" dirty="0" err="1">
                <a:solidFill>
                  <a:schemeClr val="tx2">
                    <a:lumMod val="60000"/>
                    <a:lumOff val="40000"/>
                  </a:schemeClr>
                </a:solidFill>
                <a:latin typeface="Arial" panose="020B0604020202020204" pitchFamily="34" charset="0"/>
                <a:cs typeface="Arial" panose="020B0604020202020204" pitchFamily="34" charset="0"/>
              </a:rPr>
              <a:t>ұсыну</a:t>
            </a:r>
            <a:r>
              <a:rPr lang="ru-RU" sz="2800" b="1" dirty="0">
                <a:solidFill>
                  <a:schemeClr val="tx2">
                    <a:lumMod val="60000"/>
                    <a:lumOff val="40000"/>
                  </a:schemeClr>
                </a:solidFill>
                <a:latin typeface="Arial" panose="020B0604020202020204" pitchFamily="34" charset="0"/>
                <a:cs typeface="Arial" panose="020B0604020202020204" pitchFamily="34" charset="0"/>
              </a:rPr>
              <a:t> </a:t>
            </a:r>
          </a:p>
        </p:txBody>
      </p:sp>
      <p:sp>
        <p:nvSpPr>
          <p:cNvPr id="3" name="Объект 2"/>
          <p:cNvSpPr>
            <a:spLocks noGrp="1"/>
          </p:cNvSpPr>
          <p:nvPr>
            <p:ph idx="1"/>
          </p:nvPr>
        </p:nvSpPr>
        <p:spPr>
          <a:xfrm>
            <a:off x="457200" y="1600200"/>
            <a:ext cx="8507288" cy="5069160"/>
          </a:xfrm>
        </p:spPr>
        <p:txBody>
          <a:bodyPr>
            <a:normAutofit fontScale="92500" lnSpcReduction="20000"/>
          </a:bodyPr>
          <a:lstStyle/>
          <a:p>
            <a:r>
              <a:rPr lang="ru-RU" b="1" dirty="0" err="1" smtClean="0"/>
              <a:t>Оңайлатылған</a:t>
            </a:r>
            <a:r>
              <a:rPr lang="ru-RU" b="1" dirty="0" smtClean="0"/>
              <a:t> </a:t>
            </a:r>
            <a:r>
              <a:rPr lang="ru-RU" b="1" dirty="0" err="1"/>
              <a:t>декларацияның</a:t>
            </a:r>
            <a:r>
              <a:rPr lang="ru-RU" b="1" dirty="0"/>
              <a:t> </a:t>
            </a:r>
            <a:r>
              <a:rPr lang="ru-RU" b="1" dirty="0" err="1"/>
              <a:t>негізінде</a:t>
            </a:r>
            <a:r>
              <a:rPr lang="ru-RU" b="1" dirty="0"/>
              <a:t> </a:t>
            </a:r>
            <a:r>
              <a:rPr lang="ru-RU" b="1" dirty="0" err="1"/>
              <a:t>арнаулы</a:t>
            </a:r>
            <a:r>
              <a:rPr lang="ru-RU" b="1" dirty="0"/>
              <a:t> </a:t>
            </a:r>
            <a:r>
              <a:rPr lang="ru-RU" b="1" dirty="0" err="1"/>
              <a:t>салық</a:t>
            </a:r>
            <a:r>
              <a:rPr lang="ru-RU" b="1" dirty="0"/>
              <a:t> </a:t>
            </a:r>
            <a:r>
              <a:rPr lang="ru-RU" b="1" dirty="0" err="1"/>
              <a:t>режимін</a:t>
            </a:r>
            <a:r>
              <a:rPr lang="ru-RU" b="1" dirty="0"/>
              <a:t> </a:t>
            </a:r>
            <a:r>
              <a:rPr lang="ru-RU" dirty="0" err="1"/>
              <a:t>қолданатын</a:t>
            </a:r>
            <a:r>
              <a:rPr lang="ru-RU" dirty="0"/>
              <a:t> </a:t>
            </a:r>
            <a:r>
              <a:rPr lang="ru-RU" dirty="0" err="1"/>
              <a:t>салық</a:t>
            </a:r>
            <a:r>
              <a:rPr lang="ru-RU" dirty="0"/>
              <a:t> </a:t>
            </a:r>
            <a:r>
              <a:rPr lang="ru-RU" dirty="0" err="1"/>
              <a:t>төлеуші</a:t>
            </a:r>
            <a:r>
              <a:rPr lang="ru-RU" dirty="0"/>
              <a:t> </a:t>
            </a:r>
            <a:r>
              <a:rPr lang="ru-RU" dirty="0" err="1"/>
              <a:t>төлем</a:t>
            </a:r>
            <a:r>
              <a:rPr lang="ru-RU" dirty="0"/>
              <a:t> </a:t>
            </a:r>
            <a:r>
              <a:rPr lang="ru-RU" dirty="0" err="1"/>
              <a:t>көзінен</a:t>
            </a:r>
            <a:r>
              <a:rPr lang="ru-RU" dirty="0"/>
              <a:t> </a:t>
            </a:r>
            <a:r>
              <a:rPr lang="ru-RU" dirty="0" err="1"/>
              <a:t>ұстап</a:t>
            </a:r>
            <a:r>
              <a:rPr lang="ru-RU" dirty="0"/>
              <a:t> </a:t>
            </a:r>
            <a:r>
              <a:rPr lang="ru-RU" dirty="0" err="1"/>
              <a:t>қалатын</a:t>
            </a:r>
            <a:r>
              <a:rPr lang="ru-RU" dirty="0"/>
              <a:t> </a:t>
            </a:r>
            <a:r>
              <a:rPr lang="ru-RU" dirty="0" err="1"/>
              <a:t>жеке</a:t>
            </a:r>
            <a:r>
              <a:rPr lang="ru-RU" dirty="0"/>
              <a:t> </a:t>
            </a:r>
            <a:r>
              <a:rPr lang="ru-RU" dirty="0" err="1"/>
              <a:t>табыс</a:t>
            </a:r>
            <a:r>
              <a:rPr lang="ru-RU" dirty="0"/>
              <a:t> </a:t>
            </a:r>
            <a:r>
              <a:rPr lang="ru-RU" dirty="0" err="1"/>
              <a:t>салығының</a:t>
            </a:r>
            <a:r>
              <a:rPr lang="ru-RU" dirty="0"/>
              <a:t> </a:t>
            </a:r>
            <a:r>
              <a:rPr lang="ru-RU" dirty="0" err="1"/>
              <a:t>сомаларын</a:t>
            </a:r>
            <a:r>
              <a:rPr lang="ru-RU" dirty="0"/>
              <a:t> </a:t>
            </a:r>
            <a:r>
              <a:rPr lang="ru-RU" dirty="0" err="1"/>
              <a:t>есептеуді</a:t>
            </a:r>
            <a:r>
              <a:rPr lang="ru-RU" dirty="0"/>
              <a:t>, </a:t>
            </a:r>
            <a:r>
              <a:rPr lang="ru-RU" dirty="0" err="1"/>
              <a:t>төлеуді</a:t>
            </a:r>
            <a:r>
              <a:rPr lang="ru-RU" dirty="0"/>
              <a:t> </a:t>
            </a:r>
            <a:r>
              <a:rPr lang="ru-RU" dirty="0" err="1"/>
              <a:t>және</a:t>
            </a:r>
            <a:r>
              <a:rPr lang="ru-RU" dirty="0"/>
              <a:t> </a:t>
            </a:r>
            <a:r>
              <a:rPr lang="ru-RU" dirty="0" err="1"/>
              <a:t>әлеуметтік</a:t>
            </a:r>
            <a:r>
              <a:rPr lang="ru-RU" dirty="0"/>
              <a:t> </a:t>
            </a:r>
            <a:r>
              <a:rPr lang="ru-RU" dirty="0" err="1"/>
              <a:t>төлемдерді</a:t>
            </a:r>
            <a:r>
              <a:rPr lang="ru-RU" dirty="0"/>
              <a:t> </a:t>
            </a:r>
            <a:r>
              <a:rPr lang="ru-RU" dirty="0" err="1"/>
              <a:t>аударуды</a:t>
            </a:r>
            <a:r>
              <a:rPr lang="ru-RU" dirty="0"/>
              <a:t> </a:t>
            </a:r>
            <a:r>
              <a:rPr lang="ru-RU" dirty="0" err="1"/>
              <a:t>жалпыға</a:t>
            </a:r>
            <a:r>
              <a:rPr lang="ru-RU" dirty="0"/>
              <a:t> </a:t>
            </a:r>
            <a:r>
              <a:rPr lang="ru-RU" dirty="0" err="1"/>
              <a:t>бірдей</a:t>
            </a:r>
            <a:r>
              <a:rPr lang="ru-RU" dirty="0"/>
              <a:t> </a:t>
            </a:r>
            <a:r>
              <a:rPr lang="ru-RU" dirty="0" err="1"/>
              <a:t>белгіленген</a:t>
            </a:r>
            <a:r>
              <a:rPr lang="ru-RU" dirty="0"/>
              <a:t> </a:t>
            </a:r>
            <a:r>
              <a:rPr lang="ru-RU" dirty="0" err="1"/>
              <a:t>тәртіппен</a:t>
            </a:r>
            <a:r>
              <a:rPr lang="ru-RU" dirty="0"/>
              <a:t> </a:t>
            </a:r>
            <a:r>
              <a:rPr lang="ru-RU" dirty="0" err="1"/>
              <a:t>жүргізеді</a:t>
            </a:r>
            <a:r>
              <a:rPr lang="ru-RU" dirty="0"/>
              <a:t>. </a:t>
            </a:r>
            <a:endParaRPr lang="ru-RU" dirty="0" smtClean="0"/>
          </a:p>
          <a:p>
            <a:r>
              <a:rPr lang="ru-RU" dirty="0" err="1" smtClean="0"/>
              <a:t>Бұл</a:t>
            </a:r>
            <a:r>
              <a:rPr lang="ru-RU" dirty="0" smtClean="0"/>
              <a:t> </a:t>
            </a:r>
            <a:r>
              <a:rPr lang="ru-RU" dirty="0" err="1"/>
              <a:t>ретте</a:t>
            </a:r>
            <a:r>
              <a:rPr lang="ru-RU" dirty="0"/>
              <a:t> </a:t>
            </a:r>
            <a:r>
              <a:rPr lang="ru-RU" b="1" dirty="0" err="1"/>
              <a:t>төлем</a:t>
            </a:r>
            <a:r>
              <a:rPr lang="ru-RU" b="1" dirty="0"/>
              <a:t> </a:t>
            </a:r>
            <a:r>
              <a:rPr lang="ru-RU" b="1" dirty="0" err="1"/>
              <a:t>көзінен</a:t>
            </a:r>
            <a:r>
              <a:rPr lang="ru-RU" b="1" dirty="0"/>
              <a:t> </a:t>
            </a:r>
            <a:r>
              <a:rPr lang="ru-RU" b="1" dirty="0" err="1"/>
              <a:t>ұстап</a:t>
            </a:r>
            <a:r>
              <a:rPr lang="ru-RU" b="1" dirty="0"/>
              <a:t> </a:t>
            </a:r>
            <a:r>
              <a:rPr lang="ru-RU" b="1" dirty="0" err="1"/>
              <a:t>қалатын</a:t>
            </a:r>
            <a:r>
              <a:rPr lang="ru-RU" b="1" dirty="0"/>
              <a:t> </a:t>
            </a:r>
            <a:r>
              <a:rPr lang="ru-RU" b="1" dirty="0" err="1"/>
              <a:t>жеке</a:t>
            </a:r>
            <a:r>
              <a:rPr lang="ru-RU" b="1" dirty="0"/>
              <a:t> </a:t>
            </a:r>
            <a:r>
              <a:rPr lang="ru-RU" b="1" dirty="0" err="1"/>
              <a:t>табыс</a:t>
            </a:r>
            <a:r>
              <a:rPr lang="ru-RU" b="1" dirty="0"/>
              <a:t> </a:t>
            </a:r>
            <a:r>
              <a:rPr lang="ru-RU" b="1" dirty="0" err="1"/>
              <a:t>салығының</a:t>
            </a:r>
            <a:r>
              <a:rPr lang="ru-RU" b="1" dirty="0"/>
              <a:t> </a:t>
            </a:r>
            <a:r>
              <a:rPr lang="ru-RU" b="1" dirty="0" err="1"/>
              <a:t>және</a:t>
            </a:r>
            <a:r>
              <a:rPr lang="ru-RU" b="1" dirty="0"/>
              <a:t> </a:t>
            </a:r>
            <a:r>
              <a:rPr lang="ru-RU" b="1" dirty="0" err="1"/>
              <a:t>әлеуметтік</a:t>
            </a:r>
            <a:r>
              <a:rPr lang="ru-RU" b="1" dirty="0"/>
              <a:t> </a:t>
            </a:r>
            <a:r>
              <a:rPr lang="ru-RU" b="1" dirty="0" err="1"/>
              <a:t>төлемдердің</a:t>
            </a:r>
            <a:r>
              <a:rPr lang="ru-RU" b="1" dirty="0"/>
              <a:t> </a:t>
            </a:r>
            <a:r>
              <a:rPr lang="ru-RU" b="1" dirty="0" err="1"/>
              <a:t>есептелген</a:t>
            </a:r>
            <a:r>
              <a:rPr lang="ru-RU" b="1" dirty="0"/>
              <a:t> </a:t>
            </a:r>
            <a:r>
              <a:rPr lang="ru-RU" b="1" dirty="0" err="1"/>
              <a:t>сомалары</a:t>
            </a:r>
            <a:r>
              <a:rPr lang="ru-RU" dirty="0"/>
              <a:t> осы </a:t>
            </a:r>
            <a:r>
              <a:rPr lang="ru-RU" dirty="0" err="1"/>
              <a:t>Кодекстің</a:t>
            </a:r>
            <a:r>
              <a:rPr lang="ru-RU" dirty="0"/>
              <a:t> 688-бабында </a:t>
            </a:r>
            <a:r>
              <a:rPr lang="ru-RU" dirty="0" err="1"/>
              <a:t>айқындалған</a:t>
            </a:r>
            <a:r>
              <a:rPr lang="ru-RU" dirty="0"/>
              <a:t> </a:t>
            </a:r>
            <a:r>
              <a:rPr lang="ru-RU" dirty="0" err="1"/>
              <a:t>тәртіппен</a:t>
            </a:r>
            <a:r>
              <a:rPr lang="ru-RU" dirty="0"/>
              <a:t> </a:t>
            </a:r>
            <a:r>
              <a:rPr lang="ru-RU" dirty="0" err="1"/>
              <a:t>және</a:t>
            </a:r>
            <a:r>
              <a:rPr lang="ru-RU" dirty="0"/>
              <a:t> </a:t>
            </a:r>
            <a:r>
              <a:rPr lang="ru-RU" dirty="0" err="1"/>
              <a:t>мерзімдерде</a:t>
            </a:r>
            <a:r>
              <a:rPr lang="ru-RU" dirty="0"/>
              <a:t> </a:t>
            </a:r>
            <a:r>
              <a:rPr lang="ru-RU" dirty="0" err="1"/>
              <a:t>тапсырылатын</a:t>
            </a:r>
            <a:r>
              <a:rPr lang="ru-RU" dirty="0"/>
              <a:t> </a:t>
            </a:r>
            <a:r>
              <a:rPr lang="ru-RU" dirty="0" err="1"/>
              <a:t>оңайлатылған</a:t>
            </a:r>
            <a:r>
              <a:rPr lang="ru-RU" dirty="0"/>
              <a:t> </a:t>
            </a:r>
            <a:r>
              <a:rPr lang="ru-RU" dirty="0" err="1"/>
              <a:t>декларацияда</a:t>
            </a:r>
            <a:r>
              <a:rPr lang="ru-RU" dirty="0"/>
              <a:t> </a:t>
            </a:r>
            <a:r>
              <a:rPr lang="ru-RU" dirty="0" err="1"/>
              <a:t>көрсетіледі</a:t>
            </a:r>
            <a:r>
              <a:rPr lang="ru-RU" dirty="0"/>
              <a:t>.</a:t>
            </a:r>
          </a:p>
        </p:txBody>
      </p:sp>
    </p:spTree>
    <p:extLst>
      <p:ext uri="{BB962C8B-B14F-4D97-AF65-F5344CB8AC3E}">
        <p14:creationId xmlns:p14="http://schemas.microsoft.com/office/powerpoint/2010/main" val="75003208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490066"/>
          </a:xfrm>
        </p:spPr>
        <p:txBody>
          <a:bodyPr>
            <a:normAutofit fontScale="90000"/>
          </a:bodyPr>
          <a:lstStyle/>
          <a:p>
            <a:r>
              <a:rPr lang="ru-RU" sz="2800" dirty="0">
                <a:latin typeface="Arial" panose="020B0604020202020204" pitchFamily="34" charset="0"/>
                <a:cs typeface="Arial" panose="020B0604020202020204" pitchFamily="34" charset="0"/>
              </a:rPr>
              <a:t>678-бап. </a:t>
            </a:r>
            <a:r>
              <a:rPr lang="ru-RU" sz="2800" dirty="0" err="1">
                <a:latin typeface="Arial" panose="020B0604020202020204" pitchFamily="34" charset="0"/>
                <a:cs typeface="Arial" panose="020B0604020202020204" pitchFamily="34" charset="0"/>
              </a:rPr>
              <a:t>Арнаулы</a:t>
            </a:r>
            <a:r>
              <a:rPr lang="ru-RU" sz="2800" dirty="0">
                <a:latin typeface="Arial" panose="020B0604020202020204" pitchFamily="34" charset="0"/>
                <a:cs typeface="Arial" panose="020B0604020202020204" pitchFamily="34" charset="0"/>
              </a:rPr>
              <a:t> </a:t>
            </a:r>
            <a:r>
              <a:rPr lang="ru-RU" sz="2800" dirty="0" err="1">
                <a:latin typeface="Arial" panose="020B0604020202020204" pitchFamily="34" charset="0"/>
                <a:cs typeface="Arial" panose="020B0604020202020204" pitchFamily="34" charset="0"/>
              </a:rPr>
              <a:t>салық</a:t>
            </a:r>
            <a:r>
              <a:rPr lang="ru-RU" sz="2800" dirty="0">
                <a:latin typeface="Arial" panose="020B0604020202020204" pitchFamily="34" charset="0"/>
                <a:cs typeface="Arial" panose="020B0604020202020204" pitchFamily="34" charset="0"/>
              </a:rPr>
              <a:t> </a:t>
            </a:r>
            <a:r>
              <a:rPr lang="ru-RU" sz="2800" dirty="0" err="1">
                <a:latin typeface="Arial" panose="020B0604020202020204" pitchFamily="34" charset="0"/>
                <a:cs typeface="Arial" panose="020B0604020202020204" pitchFamily="34" charset="0"/>
              </a:rPr>
              <a:t>режимдерінің</a:t>
            </a:r>
            <a:r>
              <a:rPr lang="ru-RU" sz="2800" dirty="0">
                <a:latin typeface="Arial" panose="020B0604020202020204" pitchFamily="34" charset="0"/>
                <a:cs typeface="Arial" panose="020B0604020202020204" pitchFamily="34" charset="0"/>
              </a:rPr>
              <a:t> </a:t>
            </a:r>
            <a:r>
              <a:rPr lang="ru-RU" sz="2800" dirty="0" err="1">
                <a:latin typeface="Arial" panose="020B0604020202020204" pitchFamily="34" charset="0"/>
                <a:cs typeface="Arial" panose="020B0604020202020204" pitchFamily="34" charset="0"/>
              </a:rPr>
              <a:t>түрлері</a:t>
            </a:r>
            <a:r>
              <a:rPr lang="ru-RU" sz="2800" dirty="0">
                <a:latin typeface="Arial" panose="020B0604020202020204" pitchFamily="34" charset="0"/>
                <a:cs typeface="Arial" panose="020B0604020202020204" pitchFamily="34" charset="0"/>
              </a:rPr>
              <a:t> </a:t>
            </a:r>
          </a:p>
        </p:txBody>
      </p:sp>
      <p:sp>
        <p:nvSpPr>
          <p:cNvPr id="3" name="Объект 2"/>
          <p:cNvSpPr>
            <a:spLocks noGrp="1"/>
          </p:cNvSpPr>
          <p:nvPr>
            <p:ph idx="1"/>
          </p:nvPr>
        </p:nvSpPr>
        <p:spPr>
          <a:xfrm>
            <a:off x="457200" y="836712"/>
            <a:ext cx="8229600" cy="5289451"/>
          </a:xfrm>
        </p:spPr>
        <p:txBody>
          <a:bodyPr>
            <a:normAutofit fontScale="77500" lnSpcReduction="20000"/>
          </a:bodyPr>
          <a:lstStyle/>
          <a:p>
            <a:r>
              <a:rPr lang="ru-RU" dirty="0" err="1" smtClean="0"/>
              <a:t>Салық</a:t>
            </a:r>
            <a:r>
              <a:rPr lang="ru-RU" dirty="0" smtClean="0"/>
              <a:t> </a:t>
            </a:r>
            <a:r>
              <a:rPr lang="ru-RU" dirty="0" err="1"/>
              <a:t>төлеуші</a:t>
            </a:r>
            <a:r>
              <a:rPr lang="ru-RU" dirty="0"/>
              <a:t> </a:t>
            </a:r>
            <a:r>
              <a:rPr lang="ru-RU" dirty="0" err="1"/>
              <a:t>мынадай</a:t>
            </a:r>
            <a:r>
              <a:rPr lang="ru-RU" dirty="0"/>
              <a:t> </a:t>
            </a:r>
            <a:r>
              <a:rPr lang="ru-RU" b="1" u="sng" dirty="0" err="1">
                <a:solidFill>
                  <a:srgbClr val="FF0000"/>
                </a:solidFill>
              </a:rPr>
              <a:t>арнаулы</a:t>
            </a:r>
            <a:r>
              <a:rPr lang="ru-RU" b="1" u="sng" dirty="0">
                <a:solidFill>
                  <a:srgbClr val="FF0000"/>
                </a:solidFill>
              </a:rPr>
              <a:t> </a:t>
            </a:r>
            <a:r>
              <a:rPr lang="ru-RU" b="1" u="sng" dirty="0" err="1">
                <a:solidFill>
                  <a:srgbClr val="FF0000"/>
                </a:solidFill>
              </a:rPr>
              <a:t>салық</a:t>
            </a:r>
            <a:r>
              <a:rPr lang="ru-RU" b="1" u="sng" dirty="0">
                <a:solidFill>
                  <a:srgbClr val="FF0000"/>
                </a:solidFill>
              </a:rPr>
              <a:t> </a:t>
            </a:r>
            <a:r>
              <a:rPr lang="ru-RU" b="1" u="sng" dirty="0" err="1">
                <a:solidFill>
                  <a:srgbClr val="FF0000"/>
                </a:solidFill>
              </a:rPr>
              <a:t>режимдерінің</a:t>
            </a:r>
            <a:r>
              <a:rPr lang="ru-RU" b="1" u="sng" dirty="0">
                <a:solidFill>
                  <a:srgbClr val="FF0000"/>
                </a:solidFill>
              </a:rPr>
              <a:t> </a:t>
            </a:r>
            <a:r>
              <a:rPr lang="ru-RU" dirty="0" err="1"/>
              <a:t>біреуін</a:t>
            </a:r>
            <a:r>
              <a:rPr lang="ru-RU" dirty="0"/>
              <a:t>: </a:t>
            </a:r>
            <a:endParaRPr lang="ru-RU" dirty="0" smtClean="0"/>
          </a:p>
          <a:p>
            <a:pPr marL="0" indent="0">
              <a:buNone/>
            </a:pPr>
            <a:r>
              <a:rPr lang="ru-RU" dirty="0" smtClean="0"/>
              <a:t>1</a:t>
            </a:r>
            <a:r>
              <a:rPr lang="ru-RU" dirty="0"/>
              <a:t>) </a:t>
            </a:r>
            <a:r>
              <a:rPr lang="ru-RU" b="1" i="1" dirty="0" err="1">
                <a:solidFill>
                  <a:srgbClr val="00B0F0"/>
                </a:solidFill>
              </a:rPr>
              <a:t>шағын</a:t>
            </a:r>
            <a:r>
              <a:rPr lang="ru-RU" b="1" i="1" dirty="0">
                <a:solidFill>
                  <a:srgbClr val="00B0F0"/>
                </a:solidFill>
              </a:rPr>
              <a:t> бизнес </a:t>
            </a:r>
            <a:r>
              <a:rPr lang="ru-RU" b="1" i="1" dirty="0" err="1">
                <a:solidFill>
                  <a:srgbClr val="00B0F0"/>
                </a:solidFill>
              </a:rPr>
              <a:t>субъектілері</a:t>
            </a:r>
            <a:r>
              <a:rPr lang="ru-RU" b="1" i="1" dirty="0">
                <a:solidFill>
                  <a:srgbClr val="00B0F0"/>
                </a:solidFill>
              </a:rPr>
              <a:t> </a:t>
            </a:r>
            <a:r>
              <a:rPr lang="ru-RU" dirty="0" err="1"/>
              <a:t>үшін</a:t>
            </a:r>
            <a:r>
              <a:rPr lang="ru-RU" dirty="0"/>
              <a:t> </a:t>
            </a:r>
            <a:r>
              <a:rPr lang="ru-RU" dirty="0" err="1"/>
              <a:t>мыналарды</a:t>
            </a:r>
            <a:r>
              <a:rPr lang="ru-RU" dirty="0"/>
              <a:t>: </a:t>
            </a:r>
            <a:endParaRPr lang="ru-RU" dirty="0" smtClean="0"/>
          </a:p>
          <a:p>
            <a:r>
              <a:rPr lang="ru-RU" b="1" dirty="0" smtClean="0"/>
              <a:t>патент </a:t>
            </a:r>
            <a:r>
              <a:rPr lang="ru-RU" dirty="0" err="1"/>
              <a:t>негізіндегі</a:t>
            </a:r>
            <a:r>
              <a:rPr lang="ru-RU" dirty="0"/>
              <a:t> </a:t>
            </a:r>
            <a:r>
              <a:rPr lang="ru-RU" dirty="0" err="1"/>
              <a:t>арнаулы</a:t>
            </a:r>
            <a:r>
              <a:rPr lang="ru-RU" dirty="0"/>
              <a:t> </a:t>
            </a:r>
            <a:r>
              <a:rPr lang="ru-RU" dirty="0" err="1"/>
              <a:t>салық</a:t>
            </a:r>
            <a:r>
              <a:rPr lang="ru-RU" dirty="0"/>
              <a:t> </a:t>
            </a:r>
            <a:r>
              <a:rPr lang="ru-RU" dirty="0" err="1" smtClean="0"/>
              <a:t>режимін</a:t>
            </a:r>
            <a:r>
              <a:rPr lang="ru-RU" dirty="0" smtClean="0"/>
              <a:t>;</a:t>
            </a:r>
          </a:p>
          <a:p>
            <a:r>
              <a:rPr lang="ru-RU" b="1" dirty="0" err="1" smtClean="0"/>
              <a:t>оңайлатылған</a:t>
            </a:r>
            <a:r>
              <a:rPr lang="ru-RU" b="1" dirty="0" smtClean="0"/>
              <a:t> </a:t>
            </a:r>
            <a:r>
              <a:rPr lang="ru-RU" b="1" dirty="0"/>
              <a:t>декларация </a:t>
            </a:r>
            <a:r>
              <a:rPr lang="ru-RU" dirty="0" err="1"/>
              <a:t>негізіндегі</a:t>
            </a:r>
            <a:r>
              <a:rPr lang="ru-RU" dirty="0"/>
              <a:t> </a:t>
            </a:r>
            <a:r>
              <a:rPr lang="ru-RU" dirty="0" err="1"/>
              <a:t>арнаулы</a:t>
            </a:r>
            <a:r>
              <a:rPr lang="ru-RU" dirty="0"/>
              <a:t> </a:t>
            </a:r>
            <a:r>
              <a:rPr lang="ru-RU" dirty="0" err="1"/>
              <a:t>салық</a:t>
            </a:r>
            <a:r>
              <a:rPr lang="ru-RU" dirty="0"/>
              <a:t> </a:t>
            </a:r>
            <a:r>
              <a:rPr lang="ru-RU" dirty="0" err="1"/>
              <a:t>режимін</a:t>
            </a:r>
            <a:r>
              <a:rPr lang="ru-RU" dirty="0"/>
              <a:t>; </a:t>
            </a:r>
            <a:endParaRPr lang="ru-RU" dirty="0" smtClean="0"/>
          </a:p>
          <a:p>
            <a:r>
              <a:rPr lang="ru-RU" b="1" dirty="0" err="1" smtClean="0"/>
              <a:t>тіркелген</a:t>
            </a:r>
            <a:r>
              <a:rPr lang="ru-RU" b="1" dirty="0" smtClean="0"/>
              <a:t> </a:t>
            </a:r>
            <a:r>
              <a:rPr lang="ru-RU" b="1" dirty="0" err="1"/>
              <a:t>шегерім</a:t>
            </a:r>
            <a:r>
              <a:rPr lang="ru-RU" b="1" dirty="0"/>
              <a:t> </a:t>
            </a:r>
            <a:r>
              <a:rPr lang="ru-RU" b="1" dirty="0" err="1"/>
              <a:t>пайдаланылатын</a:t>
            </a:r>
            <a:r>
              <a:rPr lang="ru-RU" b="1" dirty="0"/>
              <a:t> </a:t>
            </a:r>
            <a:r>
              <a:rPr lang="ru-RU" b="1" dirty="0" err="1"/>
              <a:t>арнаулы</a:t>
            </a:r>
            <a:r>
              <a:rPr lang="ru-RU" b="1" dirty="0"/>
              <a:t> </a:t>
            </a:r>
            <a:r>
              <a:rPr lang="ru-RU" b="1" dirty="0" err="1"/>
              <a:t>салық</a:t>
            </a:r>
            <a:r>
              <a:rPr lang="ru-RU" b="1" dirty="0"/>
              <a:t> </a:t>
            </a:r>
            <a:r>
              <a:rPr lang="ru-RU" b="1" dirty="0" err="1"/>
              <a:t>режимін</a:t>
            </a:r>
            <a:r>
              <a:rPr lang="ru-RU" b="1" dirty="0"/>
              <a:t> </a:t>
            </a:r>
            <a:r>
              <a:rPr lang="ru-RU" b="1" dirty="0" err="1"/>
              <a:t>қамтитын</a:t>
            </a:r>
            <a:r>
              <a:rPr lang="ru-RU" dirty="0"/>
              <a:t> </a:t>
            </a:r>
            <a:r>
              <a:rPr lang="ru-RU" dirty="0" err="1"/>
              <a:t>арнаулы</a:t>
            </a:r>
            <a:r>
              <a:rPr lang="ru-RU" dirty="0"/>
              <a:t> </a:t>
            </a:r>
            <a:r>
              <a:rPr lang="ru-RU" dirty="0" err="1"/>
              <a:t>салық</a:t>
            </a:r>
            <a:r>
              <a:rPr lang="ru-RU" dirty="0"/>
              <a:t> </a:t>
            </a:r>
            <a:r>
              <a:rPr lang="ru-RU" dirty="0" err="1"/>
              <a:t>режимдерін</a:t>
            </a:r>
            <a:r>
              <a:rPr lang="ru-RU" dirty="0"/>
              <a:t>; </a:t>
            </a:r>
            <a:endParaRPr lang="ru-RU" dirty="0" smtClean="0"/>
          </a:p>
          <a:p>
            <a:pPr marL="0" indent="0">
              <a:buNone/>
            </a:pPr>
            <a:r>
              <a:rPr lang="ru-RU" dirty="0" smtClean="0"/>
              <a:t>2</a:t>
            </a:r>
            <a:r>
              <a:rPr lang="ru-RU" dirty="0"/>
              <a:t>) </a:t>
            </a:r>
            <a:r>
              <a:rPr lang="ru-RU" b="1" i="1" dirty="0" err="1">
                <a:solidFill>
                  <a:srgbClr val="00B0F0"/>
                </a:solidFill>
              </a:rPr>
              <a:t>ауыл</a:t>
            </a:r>
            <a:r>
              <a:rPr lang="ru-RU" b="1" i="1" dirty="0">
                <a:solidFill>
                  <a:srgbClr val="00B0F0"/>
                </a:solidFill>
              </a:rPr>
              <a:t> </a:t>
            </a:r>
            <a:r>
              <a:rPr lang="ru-RU" b="1" i="1" dirty="0" err="1">
                <a:solidFill>
                  <a:srgbClr val="00B0F0"/>
                </a:solidFill>
              </a:rPr>
              <a:t>шаруашылығы</a:t>
            </a:r>
            <a:r>
              <a:rPr lang="ru-RU" b="1" i="1" dirty="0">
                <a:solidFill>
                  <a:srgbClr val="00B0F0"/>
                </a:solidFill>
              </a:rPr>
              <a:t> </a:t>
            </a:r>
            <a:r>
              <a:rPr lang="ru-RU" b="1" i="1" dirty="0" err="1">
                <a:solidFill>
                  <a:srgbClr val="00B0F0"/>
                </a:solidFill>
              </a:rPr>
              <a:t>өнімін</a:t>
            </a:r>
            <a:r>
              <a:rPr lang="ru-RU" b="1" i="1" dirty="0">
                <a:solidFill>
                  <a:srgbClr val="00B0F0"/>
                </a:solidFill>
              </a:rPr>
              <a:t> </a:t>
            </a:r>
            <a:r>
              <a:rPr lang="ru-RU" b="1" i="1" dirty="0" err="1">
                <a:solidFill>
                  <a:srgbClr val="00B0F0"/>
                </a:solidFill>
              </a:rPr>
              <a:t>өндірушілер</a:t>
            </a:r>
            <a:r>
              <a:rPr lang="ru-RU" dirty="0"/>
              <a:t> </a:t>
            </a:r>
            <a:r>
              <a:rPr lang="ru-RU" dirty="0" err="1"/>
              <a:t>үшін</a:t>
            </a:r>
            <a:r>
              <a:rPr lang="ru-RU" dirty="0"/>
              <a:t> </a:t>
            </a:r>
            <a:r>
              <a:rPr lang="ru-RU" dirty="0" err="1"/>
              <a:t>арнаулы</a:t>
            </a:r>
            <a:r>
              <a:rPr lang="ru-RU" dirty="0"/>
              <a:t> </a:t>
            </a:r>
            <a:r>
              <a:rPr lang="ru-RU" dirty="0" err="1"/>
              <a:t>салық</a:t>
            </a:r>
            <a:r>
              <a:rPr lang="ru-RU" dirty="0"/>
              <a:t> </a:t>
            </a:r>
            <a:r>
              <a:rPr lang="ru-RU" dirty="0" err="1"/>
              <a:t>режимдерін</a:t>
            </a:r>
            <a:r>
              <a:rPr lang="ru-RU" dirty="0"/>
              <a:t>: </a:t>
            </a:r>
            <a:endParaRPr lang="ru-RU" dirty="0" smtClean="0"/>
          </a:p>
          <a:p>
            <a:r>
              <a:rPr lang="ru-RU" b="1" dirty="0" err="1" smtClean="0"/>
              <a:t>шаруа</a:t>
            </a:r>
            <a:r>
              <a:rPr lang="ru-RU" b="1" dirty="0" smtClean="0"/>
              <a:t> </a:t>
            </a:r>
            <a:r>
              <a:rPr lang="ru-RU" b="1" dirty="0" err="1"/>
              <a:t>немесе</a:t>
            </a:r>
            <a:r>
              <a:rPr lang="ru-RU" b="1" dirty="0"/>
              <a:t> </a:t>
            </a:r>
            <a:r>
              <a:rPr lang="ru-RU" b="1" dirty="0" err="1"/>
              <a:t>фермерлік</a:t>
            </a:r>
            <a:r>
              <a:rPr lang="ru-RU" b="1" dirty="0"/>
              <a:t> </a:t>
            </a:r>
            <a:r>
              <a:rPr lang="ru-RU" b="1" dirty="0" err="1"/>
              <a:t>қожалықтар</a:t>
            </a:r>
            <a:r>
              <a:rPr lang="ru-RU" b="1" dirty="0"/>
              <a:t> </a:t>
            </a:r>
            <a:r>
              <a:rPr lang="ru-RU" dirty="0" err="1"/>
              <a:t>үшін</a:t>
            </a:r>
            <a:r>
              <a:rPr lang="ru-RU" dirty="0"/>
              <a:t> </a:t>
            </a:r>
            <a:r>
              <a:rPr lang="ru-RU" dirty="0" err="1"/>
              <a:t>арнаулы</a:t>
            </a:r>
            <a:r>
              <a:rPr lang="ru-RU" dirty="0"/>
              <a:t> </a:t>
            </a:r>
            <a:r>
              <a:rPr lang="ru-RU" dirty="0" err="1"/>
              <a:t>салық</a:t>
            </a:r>
            <a:r>
              <a:rPr lang="ru-RU" dirty="0"/>
              <a:t> </a:t>
            </a:r>
            <a:r>
              <a:rPr lang="ru-RU" dirty="0" err="1"/>
              <a:t>режимін</a:t>
            </a:r>
            <a:r>
              <a:rPr lang="ru-RU" dirty="0"/>
              <a:t>; </a:t>
            </a:r>
            <a:endParaRPr lang="ru-RU" dirty="0" smtClean="0"/>
          </a:p>
          <a:p>
            <a:r>
              <a:rPr lang="ru-RU" b="1" dirty="0" err="1" smtClean="0"/>
              <a:t>ауыл</a:t>
            </a:r>
            <a:r>
              <a:rPr lang="ru-RU" b="1" dirty="0" smtClean="0"/>
              <a:t> </a:t>
            </a:r>
            <a:r>
              <a:rPr lang="ru-RU" b="1" dirty="0" err="1"/>
              <a:t>шаруашылығы</a:t>
            </a:r>
            <a:r>
              <a:rPr lang="ru-RU" b="1" dirty="0"/>
              <a:t> </a:t>
            </a:r>
            <a:r>
              <a:rPr lang="ru-RU" b="1" dirty="0" err="1"/>
              <a:t>өнімін</a:t>
            </a:r>
            <a:r>
              <a:rPr lang="ru-RU" b="1" dirty="0"/>
              <a:t> </a:t>
            </a:r>
            <a:r>
              <a:rPr lang="ru-RU" b="1" dirty="0" err="1"/>
              <a:t>өндірушілер</a:t>
            </a:r>
            <a:r>
              <a:rPr lang="ru-RU" b="1" dirty="0"/>
              <a:t> мен </a:t>
            </a:r>
            <a:r>
              <a:rPr lang="ru-RU" b="1" dirty="0" err="1"/>
              <a:t>ауыл</a:t>
            </a:r>
            <a:r>
              <a:rPr lang="ru-RU" b="1" dirty="0"/>
              <a:t> </a:t>
            </a:r>
            <a:r>
              <a:rPr lang="ru-RU" b="1" dirty="0" err="1"/>
              <a:t>шаруашылығы</a:t>
            </a:r>
            <a:r>
              <a:rPr lang="ru-RU" b="1" dirty="0"/>
              <a:t> </a:t>
            </a:r>
            <a:r>
              <a:rPr lang="ru-RU" b="1" dirty="0" err="1"/>
              <a:t>кооперативтері</a:t>
            </a:r>
            <a:r>
              <a:rPr lang="ru-RU" dirty="0"/>
              <a:t> </a:t>
            </a:r>
            <a:r>
              <a:rPr lang="ru-RU" dirty="0" err="1"/>
              <a:t>үшін</a:t>
            </a:r>
            <a:r>
              <a:rPr lang="ru-RU" dirty="0"/>
              <a:t> </a:t>
            </a:r>
            <a:r>
              <a:rPr lang="ru-RU" dirty="0" err="1"/>
              <a:t>арнаулы</a:t>
            </a:r>
            <a:r>
              <a:rPr lang="ru-RU" dirty="0"/>
              <a:t> </a:t>
            </a:r>
            <a:r>
              <a:rPr lang="ru-RU" dirty="0" err="1"/>
              <a:t>салық</a:t>
            </a:r>
            <a:r>
              <a:rPr lang="ru-RU" dirty="0"/>
              <a:t> </a:t>
            </a:r>
            <a:r>
              <a:rPr lang="ru-RU" dirty="0" err="1"/>
              <a:t>режимін</a:t>
            </a:r>
            <a:r>
              <a:rPr lang="ru-RU" dirty="0"/>
              <a:t> </a:t>
            </a:r>
            <a:r>
              <a:rPr lang="ru-RU" dirty="0" err="1"/>
              <a:t>таңдауға</a:t>
            </a:r>
            <a:r>
              <a:rPr lang="ru-RU" dirty="0"/>
              <a:t> </a:t>
            </a:r>
            <a:r>
              <a:rPr lang="ru-RU" dirty="0" err="1"/>
              <a:t>құқылы</a:t>
            </a:r>
            <a:r>
              <a:rPr lang="ru-RU" dirty="0"/>
              <a:t>.</a:t>
            </a:r>
          </a:p>
        </p:txBody>
      </p:sp>
    </p:spTree>
    <p:extLst>
      <p:ext uri="{BB962C8B-B14F-4D97-AF65-F5344CB8AC3E}">
        <p14:creationId xmlns:p14="http://schemas.microsoft.com/office/powerpoint/2010/main" val="312583947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39552" y="0"/>
            <a:ext cx="8604448" cy="1143000"/>
          </a:xfrm>
        </p:spPr>
        <p:txBody>
          <a:bodyPr>
            <a:normAutofit/>
          </a:bodyPr>
          <a:lstStyle/>
          <a:p>
            <a:r>
              <a:rPr lang="ru-RU" sz="2400" dirty="0">
                <a:latin typeface="Arial" panose="020B0604020202020204" pitchFamily="34" charset="0"/>
                <a:cs typeface="Arial" panose="020B0604020202020204" pitchFamily="34" charset="0"/>
              </a:rPr>
              <a:t>679-бап. </a:t>
            </a:r>
            <a:r>
              <a:rPr lang="ru-RU" sz="2400" dirty="0" err="1">
                <a:latin typeface="Arial" panose="020B0604020202020204" pitchFamily="34" charset="0"/>
                <a:cs typeface="Arial" panose="020B0604020202020204" pitchFamily="34" charset="0"/>
              </a:rPr>
              <a:t>Арнаулы</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салық</a:t>
            </a:r>
            <a:r>
              <a:rPr lang="ru-RU" sz="2400" dirty="0">
                <a:latin typeface="Arial" panose="020B0604020202020204" pitchFamily="34" charset="0"/>
                <a:cs typeface="Arial" panose="020B0604020202020204" pitchFamily="34" charset="0"/>
              </a:rPr>
              <a:t> режим</a:t>
            </a:r>
            <a:r>
              <a:rPr lang="en-US" sz="2400" dirty="0" err="1">
                <a:latin typeface="Arial" panose="020B0604020202020204" pitchFamily="34" charset="0"/>
                <a:cs typeface="Arial" panose="020B0604020202020204" pitchFamily="34" charset="0"/>
              </a:rPr>
              <a:t>i</a:t>
            </a:r>
            <a:r>
              <a:rPr lang="ru-RU" sz="2400" dirty="0">
                <a:latin typeface="Arial" panose="020B0604020202020204" pitchFamily="34" charset="0"/>
                <a:cs typeface="Arial" panose="020B0604020202020204" pitchFamily="34" charset="0"/>
              </a:rPr>
              <a:t>н </a:t>
            </a:r>
            <a:r>
              <a:rPr lang="ru-RU" sz="2400" dirty="0" err="1">
                <a:latin typeface="Arial" panose="020B0604020202020204" pitchFamily="34" charset="0"/>
                <a:cs typeface="Arial" panose="020B0604020202020204" pitchFamily="34" charset="0"/>
              </a:rPr>
              <a:t>таңдау</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және</a:t>
            </a:r>
            <a:r>
              <a:rPr lang="ru-RU" sz="2400" dirty="0">
                <a:latin typeface="Arial" panose="020B0604020202020204" pitchFamily="34" charset="0"/>
                <a:cs typeface="Arial" panose="020B0604020202020204" pitchFamily="34" charset="0"/>
              </a:rPr>
              <a:t> оны </a:t>
            </a:r>
            <a:r>
              <a:rPr lang="ru-RU" sz="2400" dirty="0" err="1">
                <a:latin typeface="Arial" panose="020B0604020202020204" pitchFamily="34" charset="0"/>
                <a:cs typeface="Arial" panose="020B0604020202020204" pitchFamily="34" charset="0"/>
              </a:rPr>
              <a:t>қолдануды</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тоқтату</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тәртібі</a:t>
            </a:r>
            <a:endParaRPr lang="ru-RU" sz="2400" dirty="0">
              <a:latin typeface="Arial" panose="020B0604020202020204" pitchFamily="34" charset="0"/>
              <a:cs typeface="Arial" panose="020B0604020202020204" pitchFamily="34" charset="0"/>
            </a:endParaRPr>
          </a:p>
        </p:txBody>
      </p:sp>
      <p:sp>
        <p:nvSpPr>
          <p:cNvPr id="3" name="Объект 2"/>
          <p:cNvSpPr>
            <a:spLocks noGrp="1"/>
          </p:cNvSpPr>
          <p:nvPr>
            <p:ph idx="1"/>
          </p:nvPr>
        </p:nvSpPr>
        <p:spPr>
          <a:xfrm>
            <a:off x="457200" y="980728"/>
            <a:ext cx="8579296" cy="5688632"/>
          </a:xfrm>
        </p:spPr>
        <p:txBody>
          <a:bodyPr>
            <a:normAutofit fontScale="85000" lnSpcReduction="20000"/>
          </a:bodyPr>
          <a:lstStyle/>
          <a:p>
            <a:pPr marL="0" indent="0">
              <a:buNone/>
            </a:pPr>
            <a:r>
              <a:rPr lang="ru-RU" b="1" dirty="0" err="1" smtClean="0">
                <a:solidFill>
                  <a:schemeClr val="tx2">
                    <a:lumMod val="60000"/>
                    <a:lumOff val="40000"/>
                  </a:schemeClr>
                </a:solidFill>
              </a:rPr>
              <a:t>Арнаулы</a:t>
            </a:r>
            <a:r>
              <a:rPr lang="ru-RU" b="1" dirty="0" smtClean="0">
                <a:solidFill>
                  <a:schemeClr val="tx2">
                    <a:lumMod val="60000"/>
                    <a:lumOff val="40000"/>
                  </a:schemeClr>
                </a:solidFill>
              </a:rPr>
              <a:t> </a:t>
            </a:r>
            <a:r>
              <a:rPr lang="ru-RU" b="1" dirty="0" err="1">
                <a:solidFill>
                  <a:schemeClr val="tx2">
                    <a:lumMod val="60000"/>
                    <a:lumOff val="40000"/>
                  </a:schemeClr>
                </a:solidFill>
              </a:rPr>
              <a:t>салық</a:t>
            </a:r>
            <a:r>
              <a:rPr lang="ru-RU" b="1" dirty="0">
                <a:solidFill>
                  <a:schemeClr val="tx2">
                    <a:lumMod val="60000"/>
                    <a:lumOff val="40000"/>
                  </a:schemeClr>
                </a:solidFill>
              </a:rPr>
              <a:t> </a:t>
            </a:r>
            <a:r>
              <a:rPr lang="ru-RU" b="1" dirty="0" err="1">
                <a:solidFill>
                  <a:schemeClr val="tx2">
                    <a:lumMod val="60000"/>
                    <a:lumOff val="40000"/>
                  </a:schemeClr>
                </a:solidFill>
              </a:rPr>
              <a:t>режимін</a:t>
            </a:r>
            <a:r>
              <a:rPr lang="ru-RU" b="1" dirty="0">
                <a:solidFill>
                  <a:schemeClr val="tx2">
                    <a:lumMod val="60000"/>
                    <a:lumOff val="40000"/>
                  </a:schemeClr>
                </a:solidFill>
              </a:rPr>
              <a:t> </a:t>
            </a:r>
            <a:r>
              <a:rPr lang="ru-RU" dirty="0" err="1"/>
              <a:t>таңдауды</a:t>
            </a:r>
            <a:r>
              <a:rPr lang="ru-RU" dirty="0"/>
              <a:t>: </a:t>
            </a:r>
            <a:endParaRPr lang="ru-RU" dirty="0" smtClean="0"/>
          </a:p>
          <a:p>
            <a:pPr marL="0" indent="0">
              <a:buNone/>
            </a:pPr>
            <a:r>
              <a:rPr lang="ru-RU" dirty="0" smtClean="0"/>
              <a:t>1</a:t>
            </a:r>
            <a:r>
              <a:rPr lang="ru-RU" dirty="0"/>
              <a:t>) </a:t>
            </a:r>
            <a:r>
              <a:rPr lang="ru-RU" b="1" dirty="0" err="1"/>
              <a:t>жеке</a:t>
            </a:r>
            <a:r>
              <a:rPr lang="ru-RU" b="1" dirty="0"/>
              <a:t> </a:t>
            </a:r>
            <a:r>
              <a:rPr lang="ru-RU" b="1" dirty="0" err="1"/>
              <a:t>тұлғалар</a:t>
            </a:r>
            <a:r>
              <a:rPr lang="ru-RU" b="1" dirty="0"/>
              <a:t> </a:t>
            </a:r>
            <a:r>
              <a:rPr lang="ru-RU" dirty="0"/>
              <a:t>- </a:t>
            </a:r>
            <a:r>
              <a:rPr lang="ru-RU" dirty="0" err="1"/>
              <a:t>жеке</a:t>
            </a:r>
            <a:r>
              <a:rPr lang="ru-RU" dirty="0"/>
              <a:t> </a:t>
            </a:r>
            <a:r>
              <a:rPr lang="ru-RU" dirty="0" err="1"/>
              <a:t>кәсіпкер</a:t>
            </a:r>
            <a:r>
              <a:rPr lang="ru-RU" dirty="0"/>
              <a:t> </a:t>
            </a:r>
            <a:r>
              <a:rPr lang="ru-RU" dirty="0" err="1"/>
              <a:t>ретінде</a:t>
            </a:r>
            <a:r>
              <a:rPr lang="ru-RU" dirty="0"/>
              <a:t> </a:t>
            </a:r>
            <a:r>
              <a:rPr lang="ru-RU" dirty="0" err="1"/>
              <a:t>тіркеу</a:t>
            </a:r>
            <a:r>
              <a:rPr lang="ru-RU" dirty="0"/>
              <a:t> </a:t>
            </a:r>
            <a:r>
              <a:rPr lang="ru-RU" dirty="0" err="1"/>
              <a:t>есебіне</a:t>
            </a:r>
            <a:r>
              <a:rPr lang="ru-RU" dirty="0"/>
              <a:t> </a:t>
            </a:r>
            <a:r>
              <a:rPr lang="ru-RU" dirty="0" err="1"/>
              <a:t>қою</a:t>
            </a:r>
            <a:r>
              <a:rPr lang="ru-RU" dirty="0"/>
              <a:t> </a:t>
            </a:r>
            <a:r>
              <a:rPr lang="ru-RU" dirty="0" err="1"/>
              <a:t>үшін</a:t>
            </a:r>
            <a:r>
              <a:rPr lang="ru-RU" dirty="0"/>
              <a:t> осы </a:t>
            </a:r>
            <a:r>
              <a:rPr lang="ru-RU" dirty="0" err="1"/>
              <a:t>Кодекстің</a:t>
            </a:r>
            <a:r>
              <a:rPr lang="ru-RU" dirty="0"/>
              <a:t> 79- </a:t>
            </a:r>
            <a:r>
              <a:rPr lang="ru-RU" dirty="0" err="1"/>
              <a:t>бабына</a:t>
            </a:r>
            <a:r>
              <a:rPr lang="ru-RU" dirty="0"/>
              <a:t> </a:t>
            </a:r>
            <a:r>
              <a:rPr lang="ru-RU" dirty="0" err="1"/>
              <a:t>сәйкес</a:t>
            </a:r>
            <a:r>
              <a:rPr lang="ru-RU" dirty="0"/>
              <a:t> </a:t>
            </a:r>
            <a:r>
              <a:rPr lang="ru-RU" dirty="0" err="1"/>
              <a:t>жіберілетін</a:t>
            </a:r>
            <a:r>
              <a:rPr lang="ru-RU" dirty="0"/>
              <a:t> </a:t>
            </a:r>
            <a:r>
              <a:rPr lang="ru-RU" dirty="0" err="1"/>
              <a:t>хабарламада</a:t>
            </a:r>
            <a:r>
              <a:rPr lang="ru-RU" dirty="0"/>
              <a:t>; </a:t>
            </a:r>
            <a:endParaRPr lang="ru-RU" dirty="0" smtClean="0"/>
          </a:p>
          <a:p>
            <a:pPr marL="0" indent="0">
              <a:buNone/>
            </a:pPr>
            <a:r>
              <a:rPr lang="ru-RU" dirty="0" smtClean="0"/>
              <a:t>2</a:t>
            </a:r>
            <a:r>
              <a:rPr lang="ru-RU" dirty="0"/>
              <a:t>) </a:t>
            </a:r>
            <a:r>
              <a:rPr lang="ru-RU" b="1" dirty="0" err="1"/>
              <a:t>жаңадан</a:t>
            </a:r>
            <a:r>
              <a:rPr lang="ru-RU" b="1" dirty="0"/>
              <a:t> </a:t>
            </a:r>
            <a:r>
              <a:rPr lang="ru-RU" b="1" dirty="0" err="1"/>
              <a:t>құрылған</a:t>
            </a:r>
            <a:r>
              <a:rPr lang="ru-RU" b="1" dirty="0"/>
              <a:t> </a:t>
            </a:r>
            <a:r>
              <a:rPr lang="ru-RU" b="1" dirty="0" err="1"/>
              <a:t>заңды</a:t>
            </a:r>
            <a:r>
              <a:rPr lang="ru-RU" b="1" dirty="0"/>
              <a:t> </a:t>
            </a:r>
            <a:r>
              <a:rPr lang="ru-RU" b="1" dirty="0" err="1"/>
              <a:t>тұлғалар</a:t>
            </a:r>
            <a:r>
              <a:rPr lang="ru-RU" b="1" dirty="0"/>
              <a:t> </a:t>
            </a:r>
            <a:r>
              <a:rPr lang="ru-RU" dirty="0"/>
              <a:t>- </a:t>
            </a:r>
            <a:r>
              <a:rPr lang="ru-RU" dirty="0" err="1"/>
              <a:t>әділет</a:t>
            </a:r>
            <a:r>
              <a:rPr lang="ru-RU" dirty="0"/>
              <a:t> </a:t>
            </a:r>
            <a:r>
              <a:rPr lang="ru-RU" dirty="0" err="1"/>
              <a:t>органдарында</a:t>
            </a:r>
            <a:r>
              <a:rPr lang="ru-RU" dirty="0"/>
              <a:t> </a:t>
            </a:r>
            <a:r>
              <a:rPr lang="ru-RU" dirty="0" err="1"/>
              <a:t>мемлекеттік</a:t>
            </a:r>
            <a:r>
              <a:rPr lang="ru-RU" dirty="0"/>
              <a:t> </a:t>
            </a:r>
            <a:r>
              <a:rPr lang="ru-RU" dirty="0" err="1"/>
              <a:t>тіркеуден</a:t>
            </a:r>
            <a:r>
              <a:rPr lang="ru-RU" dirty="0"/>
              <a:t> </a:t>
            </a:r>
            <a:r>
              <a:rPr lang="ru-RU" dirty="0" err="1"/>
              <a:t>кейін</a:t>
            </a:r>
            <a:r>
              <a:rPr lang="ru-RU" dirty="0"/>
              <a:t> бес </a:t>
            </a:r>
            <a:r>
              <a:rPr lang="ru-RU" dirty="0" err="1"/>
              <a:t>жұмыс</a:t>
            </a:r>
            <a:r>
              <a:rPr lang="ru-RU" dirty="0"/>
              <a:t> </a:t>
            </a:r>
            <a:r>
              <a:rPr lang="ru-RU" dirty="0" err="1"/>
              <a:t>күнінен</a:t>
            </a:r>
            <a:r>
              <a:rPr lang="ru-RU" dirty="0"/>
              <a:t> </a:t>
            </a:r>
            <a:r>
              <a:rPr lang="ru-RU" dirty="0" err="1"/>
              <a:t>кешіктірмей</a:t>
            </a:r>
            <a:r>
              <a:rPr lang="ru-RU" dirty="0"/>
              <a:t> </a:t>
            </a:r>
            <a:r>
              <a:rPr lang="ru-RU" dirty="0" err="1"/>
              <a:t>салық</a:t>
            </a:r>
            <a:r>
              <a:rPr lang="ru-RU" dirty="0"/>
              <a:t> </a:t>
            </a:r>
            <a:r>
              <a:rPr lang="ru-RU" dirty="0" err="1"/>
              <a:t>органына</a:t>
            </a:r>
            <a:r>
              <a:rPr lang="ru-RU" dirty="0"/>
              <a:t> </a:t>
            </a:r>
            <a:r>
              <a:rPr lang="ru-RU" dirty="0" err="1"/>
              <a:t>уәкілетті</a:t>
            </a:r>
            <a:r>
              <a:rPr lang="ru-RU" dirty="0"/>
              <a:t> орган </a:t>
            </a:r>
            <a:r>
              <a:rPr lang="ru-RU" dirty="0" err="1"/>
              <a:t>белгілеген</a:t>
            </a:r>
            <a:r>
              <a:rPr lang="ru-RU" dirty="0"/>
              <a:t> </a:t>
            </a:r>
            <a:r>
              <a:rPr lang="ru-RU" dirty="0" err="1"/>
              <a:t>нысан</a:t>
            </a:r>
            <a:r>
              <a:rPr lang="ru-RU" dirty="0"/>
              <a:t> </a:t>
            </a:r>
            <a:r>
              <a:rPr lang="ru-RU" dirty="0" err="1"/>
              <a:t>бойынша</a:t>
            </a:r>
            <a:r>
              <a:rPr lang="ru-RU" dirty="0"/>
              <a:t> </a:t>
            </a:r>
            <a:r>
              <a:rPr lang="ru-RU" dirty="0" err="1"/>
              <a:t>салық</a:t>
            </a:r>
            <a:r>
              <a:rPr lang="ru-RU" dirty="0"/>
              <a:t> </a:t>
            </a:r>
            <a:r>
              <a:rPr lang="ru-RU" dirty="0" err="1"/>
              <a:t>режимін</a:t>
            </a:r>
            <a:r>
              <a:rPr lang="ru-RU" dirty="0"/>
              <a:t> </a:t>
            </a:r>
            <a:r>
              <a:rPr lang="ru-RU" dirty="0" err="1"/>
              <a:t>қолдану</a:t>
            </a:r>
            <a:r>
              <a:rPr lang="ru-RU" dirty="0"/>
              <a:t> </a:t>
            </a:r>
            <a:r>
              <a:rPr lang="ru-RU" dirty="0" err="1"/>
              <a:t>туралы</a:t>
            </a:r>
            <a:r>
              <a:rPr lang="ru-RU" dirty="0"/>
              <a:t> </a:t>
            </a:r>
            <a:r>
              <a:rPr lang="ru-RU" dirty="0" err="1"/>
              <a:t>хабарламада</a:t>
            </a:r>
            <a:r>
              <a:rPr lang="ru-RU" dirty="0"/>
              <a:t>; </a:t>
            </a:r>
            <a:endParaRPr lang="ru-RU" dirty="0" smtClean="0"/>
          </a:p>
          <a:p>
            <a:pPr marL="0" indent="0">
              <a:buNone/>
            </a:pPr>
            <a:r>
              <a:rPr lang="ru-RU" dirty="0" smtClean="0"/>
              <a:t>3</a:t>
            </a:r>
            <a:r>
              <a:rPr lang="ru-RU" dirty="0"/>
              <a:t>) </a:t>
            </a:r>
            <a:r>
              <a:rPr lang="ru-RU" b="1" dirty="0" err="1" smtClean="0"/>
              <a:t>салық</a:t>
            </a:r>
            <a:r>
              <a:rPr lang="ru-RU" b="1" dirty="0" smtClean="0"/>
              <a:t> </a:t>
            </a:r>
            <a:r>
              <a:rPr lang="ru-RU" b="1" dirty="0" err="1"/>
              <a:t>салудың</a:t>
            </a:r>
            <a:r>
              <a:rPr lang="ru-RU" b="1" dirty="0"/>
              <a:t> </a:t>
            </a:r>
            <a:r>
              <a:rPr lang="ru-RU" b="1" dirty="0" err="1"/>
              <a:t>жалпыға</a:t>
            </a:r>
            <a:r>
              <a:rPr lang="ru-RU" b="1" dirty="0"/>
              <a:t> </a:t>
            </a:r>
            <a:r>
              <a:rPr lang="ru-RU" b="1" dirty="0" err="1"/>
              <a:t>бірдей</a:t>
            </a:r>
            <a:r>
              <a:rPr lang="ru-RU" b="1" dirty="0"/>
              <a:t> </a:t>
            </a:r>
            <a:r>
              <a:rPr lang="ru-RU" b="1" dirty="0" err="1"/>
              <a:t>белг</a:t>
            </a:r>
            <a:r>
              <a:rPr lang="en-US" b="1" dirty="0" err="1"/>
              <a:t>i</a:t>
            </a:r>
            <a:r>
              <a:rPr lang="ru-RU" b="1" dirty="0" err="1"/>
              <a:t>ленген</a:t>
            </a:r>
            <a:r>
              <a:rPr lang="ru-RU" b="1" dirty="0"/>
              <a:t> </a:t>
            </a:r>
            <a:r>
              <a:rPr lang="ru-RU" b="1" dirty="0" err="1"/>
              <a:t>тәртібінен</a:t>
            </a:r>
            <a:r>
              <a:rPr lang="ru-RU" b="1" dirty="0"/>
              <a:t> </a:t>
            </a:r>
            <a:r>
              <a:rPr lang="ru-RU" dirty="0"/>
              <a:t>патент </a:t>
            </a:r>
            <a:r>
              <a:rPr lang="ru-RU" dirty="0" err="1"/>
              <a:t>негізінде</a:t>
            </a:r>
            <a:r>
              <a:rPr lang="ru-RU" dirty="0"/>
              <a:t> </a:t>
            </a:r>
            <a:r>
              <a:rPr lang="ru-RU" dirty="0" err="1"/>
              <a:t>арнаулы</a:t>
            </a:r>
            <a:r>
              <a:rPr lang="ru-RU" dirty="0"/>
              <a:t> </a:t>
            </a:r>
            <a:r>
              <a:rPr lang="ru-RU" dirty="0" err="1"/>
              <a:t>салық</a:t>
            </a:r>
            <a:r>
              <a:rPr lang="ru-RU" dirty="0"/>
              <a:t> </a:t>
            </a:r>
            <a:r>
              <a:rPr lang="ru-RU" dirty="0" err="1"/>
              <a:t>режиміне</a:t>
            </a:r>
            <a:r>
              <a:rPr lang="ru-RU" dirty="0"/>
              <a:t> </a:t>
            </a:r>
            <a:r>
              <a:rPr lang="ru-RU" dirty="0" err="1"/>
              <a:t>ауысқан</a:t>
            </a:r>
            <a:r>
              <a:rPr lang="ru-RU" dirty="0"/>
              <a:t> </a:t>
            </a:r>
            <a:r>
              <a:rPr lang="ru-RU" dirty="0" err="1"/>
              <a:t>кезде</a:t>
            </a:r>
            <a:r>
              <a:rPr lang="ru-RU" dirty="0"/>
              <a:t> - патент </a:t>
            </a:r>
            <a:r>
              <a:rPr lang="ru-RU" dirty="0" err="1"/>
              <a:t>құнын</a:t>
            </a:r>
            <a:r>
              <a:rPr lang="ru-RU" dirty="0"/>
              <a:t> </a:t>
            </a:r>
            <a:r>
              <a:rPr lang="ru-RU" dirty="0" err="1"/>
              <a:t>есептеуде</a:t>
            </a:r>
            <a:r>
              <a:rPr lang="ru-RU" dirty="0"/>
              <a:t>; </a:t>
            </a:r>
            <a:endParaRPr lang="ru-RU" dirty="0" smtClean="0"/>
          </a:p>
          <a:p>
            <a:pPr marL="0" indent="0">
              <a:buNone/>
            </a:pPr>
            <a:r>
              <a:rPr lang="ru-RU" b="1" dirty="0" err="1" smtClean="0"/>
              <a:t>басқа</a:t>
            </a:r>
            <a:r>
              <a:rPr lang="ru-RU" b="1" dirty="0" smtClean="0"/>
              <a:t> </a:t>
            </a:r>
            <a:r>
              <a:rPr lang="ru-RU" b="1" dirty="0"/>
              <a:t>да </a:t>
            </a:r>
            <a:r>
              <a:rPr lang="ru-RU" b="1" dirty="0" err="1"/>
              <a:t>арнаулы</a:t>
            </a:r>
            <a:r>
              <a:rPr lang="ru-RU" b="1" dirty="0"/>
              <a:t> </a:t>
            </a:r>
            <a:r>
              <a:rPr lang="ru-RU" b="1" dirty="0" err="1"/>
              <a:t>салық</a:t>
            </a:r>
            <a:r>
              <a:rPr lang="ru-RU" b="1" dirty="0"/>
              <a:t> </a:t>
            </a:r>
            <a:r>
              <a:rPr lang="ru-RU" b="1" dirty="0" err="1"/>
              <a:t>режимдеріне</a:t>
            </a:r>
            <a:r>
              <a:rPr lang="ru-RU" b="1" dirty="0"/>
              <a:t> </a:t>
            </a:r>
            <a:r>
              <a:rPr lang="ru-RU" b="1" dirty="0" err="1"/>
              <a:t>ауысқан</a:t>
            </a:r>
            <a:r>
              <a:rPr lang="ru-RU" b="1" dirty="0"/>
              <a:t> </a:t>
            </a:r>
            <a:r>
              <a:rPr lang="ru-RU" b="1" dirty="0" err="1"/>
              <a:t>кезде</a:t>
            </a:r>
            <a:r>
              <a:rPr lang="ru-RU" b="1" dirty="0"/>
              <a:t> </a:t>
            </a:r>
            <a:r>
              <a:rPr lang="ru-RU" dirty="0"/>
              <a:t>- </a:t>
            </a:r>
            <a:r>
              <a:rPr lang="ru-RU" b="1" dirty="0" err="1"/>
              <a:t>уәкілетті</a:t>
            </a:r>
            <a:r>
              <a:rPr lang="ru-RU" b="1" dirty="0"/>
              <a:t> орган </a:t>
            </a:r>
            <a:r>
              <a:rPr lang="ru-RU" b="1" dirty="0" err="1"/>
              <a:t>белгілеген</a:t>
            </a:r>
            <a:r>
              <a:rPr lang="ru-RU" b="1" dirty="0"/>
              <a:t> </a:t>
            </a:r>
            <a:r>
              <a:rPr lang="ru-RU" b="1" dirty="0" err="1"/>
              <a:t>нысан</a:t>
            </a:r>
            <a:r>
              <a:rPr lang="ru-RU" b="1" dirty="0"/>
              <a:t> </a:t>
            </a:r>
            <a:r>
              <a:rPr lang="ru-RU" dirty="0" err="1"/>
              <a:t>бойынша</a:t>
            </a:r>
            <a:r>
              <a:rPr lang="ru-RU" dirty="0"/>
              <a:t> </a:t>
            </a:r>
            <a:r>
              <a:rPr lang="ru-RU" dirty="0" err="1"/>
              <a:t>қолданылатын</a:t>
            </a:r>
            <a:r>
              <a:rPr lang="ru-RU" dirty="0"/>
              <a:t> </a:t>
            </a:r>
            <a:r>
              <a:rPr lang="ru-RU" dirty="0" err="1"/>
              <a:t>салық</a:t>
            </a:r>
            <a:r>
              <a:rPr lang="ru-RU" dirty="0"/>
              <a:t> салу </a:t>
            </a:r>
            <a:r>
              <a:rPr lang="ru-RU" dirty="0" err="1"/>
              <a:t>режимі</a:t>
            </a:r>
            <a:r>
              <a:rPr lang="ru-RU" dirty="0"/>
              <a:t> </a:t>
            </a:r>
            <a:r>
              <a:rPr lang="ru-RU" dirty="0" err="1"/>
              <a:t>туралы</a:t>
            </a:r>
            <a:r>
              <a:rPr lang="ru-RU" dirty="0"/>
              <a:t> </a:t>
            </a:r>
            <a:r>
              <a:rPr lang="ru-RU" dirty="0" err="1"/>
              <a:t>хабарламада</a:t>
            </a:r>
            <a:r>
              <a:rPr lang="ru-RU" dirty="0"/>
              <a:t> </a:t>
            </a:r>
            <a:r>
              <a:rPr lang="ru-RU" dirty="0" err="1"/>
              <a:t>жүзеге</a:t>
            </a:r>
            <a:r>
              <a:rPr lang="ru-RU" dirty="0"/>
              <a:t> </a:t>
            </a:r>
            <a:r>
              <a:rPr lang="ru-RU" dirty="0" err="1"/>
              <a:t>асырылады</a:t>
            </a:r>
            <a:r>
              <a:rPr lang="ru-RU" dirty="0"/>
              <a:t>. </a:t>
            </a:r>
            <a:endParaRPr lang="ru-RU" dirty="0" smtClean="0"/>
          </a:p>
          <a:p>
            <a:pPr marL="0" indent="0">
              <a:buNone/>
            </a:pPr>
            <a:endParaRPr lang="ru-RU" dirty="0" smtClean="0"/>
          </a:p>
        </p:txBody>
      </p:sp>
    </p:spTree>
    <p:extLst>
      <p:ext uri="{BB962C8B-B14F-4D97-AF65-F5344CB8AC3E}">
        <p14:creationId xmlns:p14="http://schemas.microsoft.com/office/powerpoint/2010/main" val="147828499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95536" y="188640"/>
            <a:ext cx="8579296" cy="4680520"/>
          </a:xfrm>
        </p:spPr>
        <p:txBody>
          <a:bodyPr>
            <a:noAutofit/>
          </a:bodyPr>
          <a:lstStyle/>
          <a:p>
            <a:r>
              <a:rPr lang="ru-RU" sz="2800" b="1" dirty="0" err="1">
                <a:latin typeface="Arial" panose="020B0604020202020204" pitchFamily="34" charset="0"/>
                <a:cs typeface="Arial" panose="020B0604020202020204" pitchFamily="34" charset="0"/>
              </a:rPr>
              <a:t>Егер</a:t>
            </a:r>
            <a:r>
              <a:rPr lang="ru-RU" sz="2800" b="1" dirty="0">
                <a:latin typeface="Arial" panose="020B0604020202020204" pitchFamily="34" charset="0"/>
                <a:cs typeface="Arial" panose="020B0604020202020204" pitchFamily="34" charset="0"/>
              </a:rPr>
              <a:t> </a:t>
            </a:r>
            <a:r>
              <a:rPr lang="ru-RU" sz="2800" b="1" dirty="0" err="1">
                <a:latin typeface="Arial" panose="020B0604020202020204" pitchFamily="34" charset="0"/>
                <a:cs typeface="Arial" panose="020B0604020202020204" pitchFamily="34" charset="0"/>
              </a:rPr>
              <a:t>жаңадан</a:t>
            </a:r>
            <a:r>
              <a:rPr lang="ru-RU" sz="2800" b="1" dirty="0">
                <a:latin typeface="Arial" panose="020B0604020202020204" pitchFamily="34" charset="0"/>
                <a:cs typeface="Arial" panose="020B0604020202020204" pitchFamily="34" charset="0"/>
              </a:rPr>
              <a:t> </a:t>
            </a:r>
            <a:r>
              <a:rPr lang="ru-RU" sz="2800" b="1" dirty="0" err="1">
                <a:latin typeface="Arial" panose="020B0604020202020204" pitchFamily="34" charset="0"/>
                <a:cs typeface="Arial" panose="020B0604020202020204" pitchFamily="34" charset="0"/>
              </a:rPr>
              <a:t>құрылған</a:t>
            </a:r>
            <a:r>
              <a:rPr lang="ru-RU" sz="2800" b="1" dirty="0">
                <a:latin typeface="Arial" panose="020B0604020202020204" pitchFamily="34" charset="0"/>
                <a:cs typeface="Arial" panose="020B0604020202020204" pitchFamily="34" charset="0"/>
              </a:rPr>
              <a:t> </a:t>
            </a:r>
            <a:r>
              <a:rPr lang="ru-RU" sz="2800" b="1" dirty="0" err="1">
                <a:latin typeface="Arial" panose="020B0604020202020204" pitchFamily="34" charset="0"/>
                <a:cs typeface="Arial" panose="020B0604020202020204" pitchFamily="34" charset="0"/>
              </a:rPr>
              <a:t>салық</a:t>
            </a:r>
            <a:r>
              <a:rPr lang="ru-RU" sz="2800" b="1" dirty="0">
                <a:latin typeface="Arial" panose="020B0604020202020204" pitchFamily="34" charset="0"/>
                <a:cs typeface="Arial" panose="020B0604020202020204" pitchFamily="34" charset="0"/>
              </a:rPr>
              <a:t> </a:t>
            </a:r>
            <a:r>
              <a:rPr lang="ru-RU" sz="2800" b="1" dirty="0" err="1">
                <a:latin typeface="Arial" panose="020B0604020202020204" pitchFamily="34" charset="0"/>
                <a:cs typeface="Arial" panose="020B0604020202020204" pitchFamily="34" charset="0"/>
              </a:rPr>
              <a:t>төлеуш</a:t>
            </a:r>
            <a:r>
              <a:rPr lang="en-US" sz="2800" b="1" dirty="0" err="1">
                <a:latin typeface="Arial" panose="020B0604020202020204" pitchFamily="34" charset="0"/>
                <a:cs typeface="Arial" panose="020B0604020202020204" pitchFamily="34" charset="0"/>
              </a:rPr>
              <a:t>i</a:t>
            </a:r>
            <a:r>
              <a:rPr lang="en-US" sz="2800" b="1" dirty="0">
                <a:latin typeface="Arial" panose="020B0604020202020204" pitchFamily="34" charset="0"/>
                <a:cs typeface="Arial" panose="020B0604020202020204" pitchFamily="34" charset="0"/>
              </a:rPr>
              <a:t> </a:t>
            </a:r>
            <a:r>
              <a:rPr lang="ru-RU" sz="2800" u="sng" dirty="0" err="1">
                <a:latin typeface="Arial" panose="020B0604020202020204" pitchFamily="34" charset="0"/>
                <a:cs typeface="Arial" panose="020B0604020202020204" pitchFamily="34" charset="0"/>
              </a:rPr>
              <a:t>арнаулы</a:t>
            </a:r>
            <a:r>
              <a:rPr lang="ru-RU" sz="2800" u="sng" dirty="0">
                <a:latin typeface="Arial" panose="020B0604020202020204" pitchFamily="34" charset="0"/>
                <a:cs typeface="Arial" panose="020B0604020202020204" pitchFamily="34" charset="0"/>
              </a:rPr>
              <a:t> </a:t>
            </a:r>
            <a:r>
              <a:rPr lang="ru-RU" sz="2800" u="sng" dirty="0" err="1">
                <a:latin typeface="Arial" panose="020B0604020202020204" pitchFamily="34" charset="0"/>
                <a:cs typeface="Arial" panose="020B0604020202020204" pitchFamily="34" charset="0"/>
              </a:rPr>
              <a:t>салық</a:t>
            </a:r>
            <a:r>
              <a:rPr lang="ru-RU" sz="2800" u="sng" dirty="0">
                <a:latin typeface="Arial" panose="020B0604020202020204" pitchFamily="34" charset="0"/>
                <a:cs typeface="Arial" panose="020B0604020202020204" pitchFamily="34" charset="0"/>
              </a:rPr>
              <a:t> режим</a:t>
            </a:r>
            <a:r>
              <a:rPr lang="en-US" sz="2800" u="sng" dirty="0" err="1">
                <a:latin typeface="Arial" panose="020B0604020202020204" pitchFamily="34" charset="0"/>
                <a:cs typeface="Arial" panose="020B0604020202020204" pitchFamily="34" charset="0"/>
              </a:rPr>
              <a:t>i</a:t>
            </a:r>
            <a:r>
              <a:rPr lang="ru-RU" sz="2800" u="sng" dirty="0">
                <a:latin typeface="Arial" panose="020B0604020202020204" pitchFamily="34" charset="0"/>
                <a:cs typeface="Arial" panose="020B0604020202020204" pitchFamily="34" charset="0"/>
              </a:rPr>
              <a:t>н</a:t>
            </a:r>
            <a:r>
              <a:rPr lang="ru-RU" sz="2800" dirty="0">
                <a:latin typeface="Arial" panose="020B0604020202020204" pitchFamily="34" charset="0"/>
                <a:cs typeface="Arial" panose="020B0604020202020204" pitchFamily="34" charset="0"/>
              </a:rPr>
              <a:t> </a:t>
            </a:r>
            <a:r>
              <a:rPr lang="ru-RU" sz="2800" dirty="0" err="1">
                <a:latin typeface="Arial" panose="020B0604020202020204" pitchFamily="34" charset="0"/>
                <a:cs typeface="Arial" panose="020B0604020202020204" pitchFamily="34" charset="0"/>
              </a:rPr>
              <a:t>таңдап</a:t>
            </a:r>
            <a:r>
              <a:rPr lang="ru-RU" sz="2800" dirty="0">
                <a:latin typeface="Arial" panose="020B0604020202020204" pitchFamily="34" charset="0"/>
                <a:cs typeface="Arial" panose="020B0604020202020204" pitchFamily="34" charset="0"/>
              </a:rPr>
              <a:t> </a:t>
            </a:r>
            <a:r>
              <a:rPr lang="ru-RU" sz="2800" dirty="0" err="1">
                <a:latin typeface="Arial" panose="020B0604020202020204" pitchFamily="34" charset="0"/>
                <a:cs typeface="Arial" panose="020B0604020202020204" pitchFamily="34" charset="0"/>
              </a:rPr>
              <a:t>алмаған</a:t>
            </a:r>
            <a:r>
              <a:rPr lang="ru-RU" sz="2800" dirty="0">
                <a:latin typeface="Arial" panose="020B0604020202020204" pitchFamily="34" charset="0"/>
                <a:cs typeface="Arial" panose="020B0604020202020204" pitchFamily="34" charset="0"/>
              </a:rPr>
              <a:t> </a:t>
            </a:r>
            <a:r>
              <a:rPr lang="ru-RU" sz="2800" dirty="0" err="1">
                <a:latin typeface="Arial" panose="020B0604020202020204" pitchFamily="34" charset="0"/>
                <a:cs typeface="Arial" panose="020B0604020202020204" pitchFamily="34" charset="0"/>
              </a:rPr>
              <a:t>жағдайда</a:t>
            </a:r>
            <a:r>
              <a:rPr lang="ru-RU" sz="2800" dirty="0">
                <a:latin typeface="Arial" panose="020B0604020202020204" pitchFamily="34" charset="0"/>
                <a:cs typeface="Arial" panose="020B0604020202020204" pitchFamily="34" charset="0"/>
              </a:rPr>
              <a:t> </a:t>
            </a:r>
            <a:r>
              <a:rPr lang="ru-RU" sz="2800" dirty="0" err="1">
                <a:latin typeface="Arial" panose="020B0604020202020204" pitchFamily="34" charset="0"/>
                <a:cs typeface="Arial" panose="020B0604020202020204" pitchFamily="34" charset="0"/>
              </a:rPr>
              <a:t>осындай</a:t>
            </a:r>
            <a:r>
              <a:rPr lang="ru-RU" sz="2800" dirty="0">
                <a:latin typeface="Arial" panose="020B0604020202020204" pitchFamily="34" charset="0"/>
                <a:cs typeface="Arial" panose="020B0604020202020204" pitchFamily="34" charset="0"/>
              </a:rPr>
              <a:t> </a:t>
            </a:r>
            <a:r>
              <a:rPr lang="ru-RU" sz="2800" dirty="0" err="1">
                <a:latin typeface="Arial" panose="020B0604020202020204" pitchFamily="34" charset="0"/>
                <a:cs typeface="Arial" panose="020B0604020202020204" pitchFamily="34" charset="0"/>
              </a:rPr>
              <a:t>салық</a:t>
            </a:r>
            <a:r>
              <a:rPr lang="ru-RU" sz="2800" dirty="0">
                <a:latin typeface="Arial" panose="020B0604020202020204" pitchFamily="34" charset="0"/>
                <a:cs typeface="Arial" panose="020B0604020202020204" pitchFamily="34" charset="0"/>
              </a:rPr>
              <a:t> </a:t>
            </a:r>
            <a:r>
              <a:rPr lang="ru-RU" sz="2800" dirty="0" err="1">
                <a:latin typeface="Arial" panose="020B0604020202020204" pitchFamily="34" charset="0"/>
                <a:cs typeface="Arial" panose="020B0604020202020204" pitchFamily="34" charset="0"/>
              </a:rPr>
              <a:t>төлеуш</a:t>
            </a:r>
            <a:r>
              <a:rPr lang="en-US" sz="2800" dirty="0" err="1">
                <a:latin typeface="Arial" panose="020B0604020202020204" pitchFamily="34" charset="0"/>
                <a:cs typeface="Arial" panose="020B0604020202020204" pitchFamily="34" charset="0"/>
              </a:rPr>
              <a:t>i</a:t>
            </a:r>
            <a:r>
              <a:rPr lang="en-US" sz="2800" dirty="0">
                <a:latin typeface="Arial" panose="020B0604020202020204" pitchFamily="34" charset="0"/>
                <a:cs typeface="Arial" panose="020B0604020202020204" pitchFamily="34" charset="0"/>
              </a:rPr>
              <a:t> </a:t>
            </a:r>
            <a:r>
              <a:rPr lang="ru-RU" sz="2800" dirty="0" err="1">
                <a:latin typeface="Arial" panose="020B0604020202020204" pitchFamily="34" charset="0"/>
                <a:cs typeface="Arial" panose="020B0604020202020204" pitchFamily="34" charset="0"/>
              </a:rPr>
              <a:t>қолданылатын</a:t>
            </a:r>
            <a:r>
              <a:rPr lang="ru-RU" sz="2800" dirty="0">
                <a:latin typeface="Arial" panose="020B0604020202020204" pitchFamily="34" charset="0"/>
                <a:cs typeface="Arial" panose="020B0604020202020204" pitchFamily="34" charset="0"/>
              </a:rPr>
              <a:t> </a:t>
            </a:r>
            <a:r>
              <a:rPr lang="ru-RU" sz="2800" dirty="0" err="1">
                <a:latin typeface="Arial" panose="020B0604020202020204" pitchFamily="34" charset="0"/>
                <a:cs typeface="Arial" panose="020B0604020202020204" pitchFamily="34" charset="0"/>
              </a:rPr>
              <a:t>салық</a:t>
            </a:r>
            <a:r>
              <a:rPr lang="ru-RU" sz="2800" dirty="0">
                <a:latin typeface="Arial" panose="020B0604020202020204" pitchFamily="34" charset="0"/>
                <a:cs typeface="Arial" panose="020B0604020202020204" pitchFamily="34" charset="0"/>
              </a:rPr>
              <a:t> салу режим</a:t>
            </a:r>
            <a:r>
              <a:rPr lang="en-US" sz="2800" dirty="0" err="1">
                <a:latin typeface="Arial" panose="020B0604020202020204" pitchFamily="34" charset="0"/>
                <a:cs typeface="Arial" panose="020B0604020202020204" pitchFamily="34" charset="0"/>
              </a:rPr>
              <a:t>i</a:t>
            </a:r>
            <a:r>
              <a:rPr lang="en-US" sz="2800" dirty="0">
                <a:latin typeface="Arial" panose="020B0604020202020204" pitchFamily="34" charset="0"/>
                <a:cs typeface="Arial" panose="020B0604020202020204" pitchFamily="34" charset="0"/>
              </a:rPr>
              <a:t> </a:t>
            </a:r>
            <a:r>
              <a:rPr lang="ru-RU" sz="2800" dirty="0" err="1">
                <a:latin typeface="Arial" panose="020B0604020202020204" pitchFamily="34" charset="0"/>
                <a:cs typeface="Arial" panose="020B0604020202020204" pitchFamily="34" charset="0"/>
              </a:rPr>
              <a:t>туралы</a:t>
            </a:r>
            <a:r>
              <a:rPr lang="ru-RU" sz="2800" dirty="0">
                <a:latin typeface="Arial" panose="020B0604020202020204" pitchFamily="34" charset="0"/>
                <a:cs typeface="Arial" panose="020B0604020202020204" pitchFamily="34" charset="0"/>
              </a:rPr>
              <a:t> </a:t>
            </a:r>
            <a:r>
              <a:rPr lang="ru-RU" sz="2800" dirty="0" err="1">
                <a:latin typeface="Arial" panose="020B0604020202020204" pitchFamily="34" charset="0"/>
                <a:cs typeface="Arial" panose="020B0604020202020204" pitchFamily="34" charset="0"/>
              </a:rPr>
              <a:t>хабарлама</a:t>
            </a:r>
            <a:r>
              <a:rPr lang="ru-RU" sz="2800" dirty="0">
                <a:latin typeface="Arial" panose="020B0604020202020204" pitchFamily="34" charset="0"/>
                <a:cs typeface="Arial" panose="020B0604020202020204" pitchFamily="34" charset="0"/>
              </a:rPr>
              <a:t> </a:t>
            </a:r>
            <a:r>
              <a:rPr lang="ru-RU" sz="2800" dirty="0" err="1">
                <a:latin typeface="Arial" panose="020B0604020202020204" pitchFamily="34" charset="0"/>
                <a:cs typeface="Arial" panose="020B0604020202020204" pitchFamily="34" charset="0"/>
              </a:rPr>
              <a:t>бергенге</a:t>
            </a:r>
            <a:r>
              <a:rPr lang="ru-RU" sz="2800" dirty="0">
                <a:latin typeface="Arial" panose="020B0604020202020204" pitchFamily="34" charset="0"/>
                <a:cs typeface="Arial" panose="020B0604020202020204" pitchFamily="34" charset="0"/>
              </a:rPr>
              <a:t> </a:t>
            </a:r>
            <a:r>
              <a:rPr lang="ru-RU" sz="2800" dirty="0" err="1">
                <a:latin typeface="Arial" panose="020B0604020202020204" pitchFamily="34" charset="0"/>
                <a:cs typeface="Arial" panose="020B0604020202020204" pitchFamily="34" charset="0"/>
              </a:rPr>
              <a:t>дей</a:t>
            </a:r>
            <a:r>
              <a:rPr lang="en-US" sz="2800" dirty="0" err="1">
                <a:latin typeface="Arial" panose="020B0604020202020204" pitchFamily="34" charset="0"/>
                <a:cs typeface="Arial" panose="020B0604020202020204" pitchFamily="34" charset="0"/>
              </a:rPr>
              <a:t>i</a:t>
            </a:r>
            <a:r>
              <a:rPr lang="ru-RU" sz="2800" dirty="0">
                <a:latin typeface="Arial" panose="020B0604020202020204" pitchFamily="34" charset="0"/>
                <a:cs typeface="Arial" panose="020B0604020202020204" pitchFamily="34" charset="0"/>
              </a:rPr>
              <a:t>н </a:t>
            </a:r>
            <a:r>
              <a:rPr lang="ru-RU" sz="2800" b="1" dirty="0" err="1">
                <a:solidFill>
                  <a:srgbClr val="FF0000"/>
                </a:solidFill>
                <a:latin typeface="Arial" panose="020B0604020202020204" pitchFamily="34" charset="0"/>
                <a:cs typeface="Arial" panose="020B0604020202020204" pitchFamily="34" charset="0"/>
              </a:rPr>
              <a:t>салық</a:t>
            </a:r>
            <a:r>
              <a:rPr lang="ru-RU" sz="2800" b="1" dirty="0">
                <a:solidFill>
                  <a:srgbClr val="FF0000"/>
                </a:solidFill>
                <a:latin typeface="Arial" panose="020B0604020202020204" pitchFamily="34" charset="0"/>
                <a:cs typeface="Arial" panose="020B0604020202020204" pitchFamily="34" charset="0"/>
              </a:rPr>
              <a:t> </a:t>
            </a:r>
            <a:r>
              <a:rPr lang="ru-RU" sz="2800" b="1" dirty="0" err="1">
                <a:solidFill>
                  <a:srgbClr val="FF0000"/>
                </a:solidFill>
                <a:latin typeface="Arial" panose="020B0604020202020204" pitchFamily="34" charset="0"/>
                <a:cs typeface="Arial" panose="020B0604020202020204" pitchFamily="34" charset="0"/>
              </a:rPr>
              <a:t>салудың</a:t>
            </a:r>
            <a:r>
              <a:rPr lang="ru-RU" sz="2800" b="1" dirty="0">
                <a:solidFill>
                  <a:srgbClr val="FF0000"/>
                </a:solidFill>
                <a:latin typeface="Arial" panose="020B0604020202020204" pitchFamily="34" charset="0"/>
                <a:cs typeface="Arial" panose="020B0604020202020204" pitchFamily="34" charset="0"/>
              </a:rPr>
              <a:t> </a:t>
            </a:r>
            <a:r>
              <a:rPr lang="ru-RU" sz="2800" b="1" dirty="0" err="1">
                <a:solidFill>
                  <a:srgbClr val="FF0000"/>
                </a:solidFill>
                <a:latin typeface="Arial" panose="020B0604020202020204" pitchFamily="34" charset="0"/>
                <a:cs typeface="Arial" panose="020B0604020202020204" pitchFamily="34" charset="0"/>
              </a:rPr>
              <a:t>жалпыға</a:t>
            </a:r>
            <a:r>
              <a:rPr lang="ru-RU" sz="2800" b="1" dirty="0">
                <a:solidFill>
                  <a:srgbClr val="FF0000"/>
                </a:solidFill>
                <a:latin typeface="Arial" panose="020B0604020202020204" pitchFamily="34" charset="0"/>
                <a:cs typeface="Arial" panose="020B0604020202020204" pitchFamily="34" charset="0"/>
              </a:rPr>
              <a:t> </a:t>
            </a:r>
            <a:r>
              <a:rPr lang="ru-RU" sz="2800" b="1" dirty="0" err="1">
                <a:solidFill>
                  <a:srgbClr val="FF0000"/>
                </a:solidFill>
                <a:latin typeface="Arial" panose="020B0604020202020204" pitchFamily="34" charset="0"/>
                <a:cs typeface="Arial" panose="020B0604020202020204" pitchFamily="34" charset="0"/>
              </a:rPr>
              <a:t>бірдей</a:t>
            </a:r>
            <a:r>
              <a:rPr lang="ru-RU" sz="2800" b="1" dirty="0">
                <a:solidFill>
                  <a:srgbClr val="FF0000"/>
                </a:solidFill>
                <a:latin typeface="Arial" panose="020B0604020202020204" pitchFamily="34" charset="0"/>
                <a:cs typeface="Arial" panose="020B0604020202020204" pitchFamily="34" charset="0"/>
              </a:rPr>
              <a:t> </a:t>
            </a:r>
            <a:r>
              <a:rPr lang="ru-RU" sz="2800" b="1" dirty="0" err="1">
                <a:solidFill>
                  <a:srgbClr val="FF0000"/>
                </a:solidFill>
                <a:latin typeface="Arial" panose="020B0604020202020204" pitchFamily="34" charset="0"/>
                <a:cs typeface="Arial" panose="020B0604020202020204" pitchFamily="34" charset="0"/>
              </a:rPr>
              <a:t>белг</a:t>
            </a:r>
            <a:r>
              <a:rPr lang="en-US" sz="2800" b="1" dirty="0" err="1">
                <a:solidFill>
                  <a:srgbClr val="FF0000"/>
                </a:solidFill>
                <a:latin typeface="Arial" panose="020B0604020202020204" pitchFamily="34" charset="0"/>
                <a:cs typeface="Arial" panose="020B0604020202020204" pitchFamily="34" charset="0"/>
              </a:rPr>
              <a:t>i</a:t>
            </a:r>
            <a:r>
              <a:rPr lang="ru-RU" sz="2800" b="1" dirty="0" err="1">
                <a:solidFill>
                  <a:srgbClr val="FF0000"/>
                </a:solidFill>
                <a:latin typeface="Arial" panose="020B0604020202020204" pitchFamily="34" charset="0"/>
                <a:cs typeface="Arial" panose="020B0604020202020204" pitchFamily="34" charset="0"/>
              </a:rPr>
              <a:t>ленген</a:t>
            </a:r>
            <a:r>
              <a:rPr lang="ru-RU" sz="2800" b="1" dirty="0">
                <a:solidFill>
                  <a:srgbClr val="FF0000"/>
                </a:solidFill>
                <a:latin typeface="Arial" panose="020B0604020202020204" pitchFamily="34" charset="0"/>
                <a:cs typeface="Arial" panose="020B0604020202020204" pitchFamily="34" charset="0"/>
              </a:rPr>
              <a:t> </a:t>
            </a:r>
            <a:r>
              <a:rPr lang="ru-RU" sz="2800" b="1" dirty="0" err="1">
                <a:solidFill>
                  <a:srgbClr val="FF0000"/>
                </a:solidFill>
                <a:latin typeface="Arial" panose="020B0604020202020204" pitchFamily="34" charset="0"/>
                <a:cs typeface="Arial" panose="020B0604020202020204" pitchFamily="34" charset="0"/>
              </a:rPr>
              <a:t>тәрт</a:t>
            </a:r>
            <a:r>
              <a:rPr lang="en-US" sz="2800" b="1" dirty="0" err="1">
                <a:solidFill>
                  <a:srgbClr val="FF0000"/>
                </a:solidFill>
                <a:latin typeface="Arial" panose="020B0604020202020204" pitchFamily="34" charset="0"/>
                <a:cs typeface="Arial" panose="020B0604020202020204" pitchFamily="34" charset="0"/>
              </a:rPr>
              <a:t>i</a:t>
            </a:r>
            <a:r>
              <a:rPr lang="ru-RU" sz="2800" b="1" dirty="0">
                <a:solidFill>
                  <a:srgbClr val="FF0000"/>
                </a:solidFill>
                <a:latin typeface="Arial" panose="020B0604020202020204" pitchFamily="34" charset="0"/>
                <a:cs typeface="Arial" panose="020B0604020202020204" pitchFamily="34" charset="0"/>
              </a:rPr>
              <a:t>б</a:t>
            </a:r>
            <a:r>
              <a:rPr lang="en-US" sz="2800" b="1" dirty="0" err="1">
                <a:solidFill>
                  <a:srgbClr val="FF0000"/>
                </a:solidFill>
                <a:latin typeface="Arial" panose="020B0604020202020204" pitchFamily="34" charset="0"/>
                <a:cs typeface="Arial" panose="020B0604020202020204" pitchFamily="34" charset="0"/>
              </a:rPr>
              <a:t>i</a:t>
            </a:r>
            <a:r>
              <a:rPr lang="ru-RU" sz="2800" b="1" dirty="0">
                <a:solidFill>
                  <a:srgbClr val="FF0000"/>
                </a:solidFill>
                <a:latin typeface="Arial" panose="020B0604020202020204" pitchFamily="34" charset="0"/>
                <a:cs typeface="Arial" panose="020B0604020202020204" pitchFamily="34" charset="0"/>
              </a:rPr>
              <a:t>н </a:t>
            </a:r>
            <a:r>
              <a:rPr lang="ru-RU" sz="2800" dirty="0" err="1">
                <a:latin typeface="Arial" panose="020B0604020202020204" pitchFamily="34" charset="0"/>
                <a:cs typeface="Arial" panose="020B0604020202020204" pitchFamily="34" charset="0"/>
              </a:rPr>
              <a:t>таңдап</a:t>
            </a:r>
            <a:r>
              <a:rPr lang="ru-RU" sz="2800" dirty="0">
                <a:latin typeface="Arial" panose="020B0604020202020204" pitchFamily="34" charset="0"/>
                <a:cs typeface="Arial" panose="020B0604020202020204" pitchFamily="34" charset="0"/>
              </a:rPr>
              <a:t> </a:t>
            </a:r>
            <a:r>
              <a:rPr lang="ru-RU" sz="2800" dirty="0" err="1">
                <a:latin typeface="Arial" panose="020B0604020202020204" pitchFamily="34" charset="0"/>
                <a:cs typeface="Arial" panose="020B0604020202020204" pitchFamily="34" charset="0"/>
              </a:rPr>
              <a:t>алды</a:t>
            </a:r>
            <a:r>
              <a:rPr lang="ru-RU" sz="2800" dirty="0">
                <a:latin typeface="Arial" panose="020B0604020202020204" pitchFamily="34" charset="0"/>
                <a:cs typeface="Arial" panose="020B0604020202020204" pitchFamily="34" charset="0"/>
              </a:rPr>
              <a:t> </a:t>
            </a:r>
            <a:r>
              <a:rPr lang="ru-RU" sz="2800" dirty="0" err="1">
                <a:latin typeface="Arial" panose="020B0604020202020204" pitchFamily="34" charset="0"/>
                <a:cs typeface="Arial" panose="020B0604020202020204" pitchFamily="34" charset="0"/>
              </a:rPr>
              <a:t>деп</a:t>
            </a:r>
            <a:r>
              <a:rPr lang="ru-RU" sz="2800" dirty="0">
                <a:latin typeface="Arial" panose="020B0604020202020204" pitchFamily="34" charset="0"/>
                <a:cs typeface="Arial" panose="020B0604020202020204" pitchFamily="34" charset="0"/>
              </a:rPr>
              <a:t> </a:t>
            </a:r>
            <a:r>
              <a:rPr lang="ru-RU" sz="2800" dirty="0" err="1">
                <a:latin typeface="Arial" panose="020B0604020202020204" pitchFamily="34" charset="0"/>
                <a:cs typeface="Arial" panose="020B0604020202020204" pitchFamily="34" charset="0"/>
              </a:rPr>
              <a:t>танылады</a:t>
            </a:r>
            <a:r>
              <a:rPr lang="ru-RU" sz="2800" dirty="0">
                <a:latin typeface="Arial" panose="020B0604020202020204" pitchFamily="34" charset="0"/>
                <a:cs typeface="Arial" panose="020B0604020202020204" pitchFamily="34" charset="0"/>
              </a:rPr>
              <a:t>. </a:t>
            </a:r>
            <a:br>
              <a:rPr lang="ru-RU" sz="2800" dirty="0">
                <a:latin typeface="Arial" panose="020B0604020202020204" pitchFamily="34" charset="0"/>
                <a:cs typeface="Arial" panose="020B0604020202020204" pitchFamily="34" charset="0"/>
              </a:rPr>
            </a:br>
            <a:endParaRPr lang="ru-RU" sz="28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74130062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Объект 2"/>
          <p:cNvSpPr>
            <a:spLocks noGrp="1"/>
          </p:cNvSpPr>
          <p:nvPr>
            <p:ph idx="1"/>
          </p:nvPr>
        </p:nvSpPr>
        <p:spPr>
          <a:xfrm>
            <a:off x="457200" y="188640"/>
            <a:ext cx="8579296" cy="6480720"/>
          </a:xfrm>
        </p:spPr>
        <p:txBody>
          <a:bodyPr>
            <a:normAutofit fontScale="62500" lnSpcReduction="20000"/>
          </a:bodyPr>
          <a:lstStyle/>
          <a:p>
            <a:pPr marL="0" indent="0">
              <a:buNone/>
            </a:pPr>
            <a:r>
              <a:rPr lang="ru-RU" dirty="0" err="1" smtClean="0"/>
              <a:t>Жаңадан</a:t>
            </a:r>
            <a:r>
              <a:rPr lang="ru-RU" dirty="0" smtClean="0"/>
              <a:t> </a:t>
            </a:r>
            <a:r>
              <a:rPr lang="ru-RU" dirty="0" err="1"/>
              <a:t>құрылғанын</a:t>
            </a:r>
            <a:r>
              <a:rPr lang="ru-RU" dirty="0"/>
              <a:t> </a:t>
            </a:r>
            <a:r>
              <a:rPr lang="ru-RU" dirty="0" err="1"/>
              <a:t>қоспағанда</a:t>
            </a:r>
            <a:r>
              <a:rPr lang="ru-RU" dirty="0"/>
              <a:t>, </a:t>
            </a:r>
            <a:r>
              <a:rPr lang="ru-RU" b="1" dirty="0" err="1">
                <a:solidFill>
                  <a:schemeClr val="tx2">
                    <a:lumMod val="60000"/>
                    <a:lumOff val="40000"/>
                  </a:schemeClr>
                </a:solidFill>
              </a:rPr>
              <a:t>салық</a:t>
            </a:r>
            <a:r>
              <a:rPr lang="ru-RU" b="1" dirty="0">
                <a:solidFill>
                  <a:schemeClr val="tx2">
                    <a:lumMod val="60000"/>
                    <a:lumOff val="40000"/>
                  </a:schemeClr>
                </a:solidFill>
              </a:rPr>
              <a:t> </a:t>
            </a:r>
            <a:r>
              <a:rPr lang="ru-RU" b="1" dirty="0" err="1">
                <a:solidFill>
                  <a:schemeClr val="tx2">
                    <a:lumMod val="60000"/>
                    <a:lumOff val="40000"/>
                  </a:schemeClr>
                </a:solidFill>
              </a:rPr>
              <a:t>төлеуш</a:t>
            </a:r>
            <a:r>
              <a:rPr lang="en-US" b="1" dirty="0" err="1">
                <a:solidFill>
                  <a:schemeClr val="tx2">
                    <a:lumMod val="60000"/>
                    <a:lumOff val="40000"/>
                  </a:schemeClr>
                </a:solidFill>
              </a:rPr>
              <a:t>i</a:t>
            </a:r>
            <a:r>
              <a:rPr lang="en-US" b="1" dirty="0">
                <a:solidFill>
                  <a:schemeClr val="tx2">
                    <a:lumMod val="60000"/>
                    <a:lumOff val="40000"/>
                  </a:schemeClr>
                </a:solidFill>
              </a:rPr>
              <a:t> </a:t>
            </a:r>
            <a:r>
              <a:rPr lang="ru-RU" dirty="0" err="1"/>
              <a:t>арнаулы</a:t>
            </a:r>
            <a:r>
              <a:rPr lang="ru-RU" dirty="0"/>
              <a:t> </a:t>
            </a:r>
            <a:r>
              <a:rPr lang="ru-RU" dirty="0" err="1"/>
              <a:t>салық</a:t>
            </a:r>
            <a:r>
              <a:rPr lang="ru-RU" dirty="0"/>
              <a:t> режим</a:t>
            </a:r>
            <a:r>
              <a:rPr lang="en-US" dirty="0" err="1"/>
              <a:t>i</a:t>
            </a:r>
            <a:r>
              <a:rPr lang="ru-RU" dirty="0"/>
              <a:t>н </a:t>
            </a:r>
            <a:r>
              <a:rPr lang="ru-RU" dirty="0" err="1"/>
              <a:t>қолдану</a:t>
            </a:r>
            <a:r>
              <a:rPr lang="ru-RU" dirty="0"/>
              <a:t> </a:t>
            </a:r>
            <a:r>
              <a:rPr lang="ru-RU" dirty="0" err="1"/>
              <a:t>шарттарына</a:t>
            </a:r>
            <a:r>
              <a:rPr lang="ru-RU" dirty="0"/>
              <a:t> </a:t>
            </a:r>
            <a:r>
              <a:rPr lang="ru-RU" dirty="0" err="1"/>
              <a:t>сәйкес</a:t>
            </a:r>
            <a:r>
              <a:rPr lang="ru-RU" dirty="0"/>
              <a:t> </a:t>
            </a:r>
            <a:r>
              <a:rPr lang="ru-RU" dirty="0" err="1"/>
              <a:t>келген</a:t>
            </a:r>
            <a:r>
              <a:rPr lang="ru-RU" dirty="0"/>
              <a:t> </a:t>
            </a:r>
            <a:r>
              <a:rPr lang="ru-RU" dirty="0" err="1"/>
              <a:t>кезде</a:t>
            </a:r>
            <a:r>
              <a:rPr lang="ru-RU" dirty="0"/>
              <a:t>: </a:t>
            </a:r>
          </a:p>
          <a:p>
            <a:pPr marL="514350" indent="-514350">
              <a:buAutoNum type="arabicParenR"/>
            </a:pPr>
            <a:r>
              <a:rPr lang="ru-RU" dirty="0" err="1" smtClean="0"/>
              <a:t>жалпыға</a:t>
            </a:r>
            <a:r>
              <a:rPr lang="ru-RU" dirty="0" smtClean="0"/>
              <a:t> </a:t>
            </a:r>
            <a:r>
              <a:rPr lang="ru-RU" dirty="0" err="1"/>
              <a:t>бірдей</a:t>
            </a:r>
            <a:r>
              <a:rPr lang="ru-RU" dirty="0"/>
              <a:t> </a:t>
            </a:r>
            <a:r>
              <a:rPr lang="ru-RU" dirty="0" err="1"/>
              <a:t>белг</a:t>
            </a:r>
            <a:r>
              <a:rPr lang="en-US" dirty="0" err="1"/>
              <a:t>i</a:t>
            </a:r>
            <a:r>
              <a:rPr lang="ru-RU" dirty="0" err="1"/>
              <a:t>ленген</a:t>
            </a:r>
            <a:r>
              <a:rPr lang="ru-RU" dirty="0"/>
              <a:t> </a:t>
            </a:r>
            <a:r>
              <a:rPr lang="ru-RU" dirty="0" err="1"/>
              <a:t>салық</a:t>
            </a:r>
            <a:r>
              <a:rPr lang="ru-RU" dirty="0"/>
              <a:t> салу </a:t>
            </a:r>
            <a:r>
              <a:rPr lang="ru-RU" dirty="0" err="1"/>
              <a:t>тәрт</a:t>
            </a:r>
            <a:r>
              <a:rPr lang="en-US" dirty="0" err="1"/>
              <a:t>i</a:t>
            </a:r>
            <a:r>
              <a:rPr lang="ru-RU" dirty="0"/>
              <a:t>б</a:t>
            </a:r>
            <a:r>
              <a:rPr lang="en-US" dirty="0" err="1"/>
              <a:t>i</a:t>
            </a:r>
            <a:r>
              <a:rPr lang="ru-RU" dirty="0" err="1"/>
              <a:t>нен</a:t>
            </a:r>
            <a:r>
              <a:rPr lang="ru-RU" dirty="0"/>
              <a:t> </a:t>
            </a:r>
            <a:r>
              <a:rPr lang="ru-RU" dirty="0" err="1"/>
              <a:t>немесе</a:t>
            </a:r>
            <a:r>
              <a:rPr lang="ru-RU" dirty="0"/>
              <a:t> </a:t>
            </a:r>
            <a:r>
              <a:rPr lang="ru-RU" dirty="0" err="1"/>
              <a:t>шаруа</a:t>
            </a:r>
            <a:r>
              <a:rPr lang="ru-RU" dirty="0"/>
              <a:t> </a:t>
            </a:r>
            <a:r>
              <a:rPr lang="ru-RU" dirty="0" err="1"/>
              <a:t>немесе</a:t>
            </a:r>
            <a:r>
              <a:rPr lang="ru-RU" dirty="0"/>
              <a:t> фермер </a:t>
            </a:r>
            <a:r>
              <a:rPr lang="ru-RU" dirty="0" err="1"/>
              <a:t>қожалықтары</a:t>
            </a:r>
            <a:r>
              <a:rPr lang="ru-RU" dirty="0"/>
              <a:t> </a:t>
            </a:r>
            <a:r>
              <a:rPr lang="ru-RU" dirty="0" err="1"/>
              <a:t>үш</a:t>
            </a:r>
            <a:r>
              <a:rPr lang="en-US" dirty="0" err="1"/>
              <a:t>i</a:t>
            </a:r>
            <a:r>
              <a:rPr lang="ru-RU" dirty="0"/>
              <a:t>н </a:t>
            </a:r>
            <a:r>
              <a:rPr lang="ru-RU" dirty="0" err="1"/>
              <a:t>арнаулы</a:t>
            </a:r>
            <a:r>
              <a:rPr lang="ru-RU" dirty="0"/>
              <a:t> </a:t>
            </a:r>
            <a:r>
              <a:rPr lang="ru-RU" dirty="0" err="1"/>
              <a:t>салық</a:t>
            </a:r>
            <a:r>
              <a:rPr lang="ru-RU" dirty="0"/>
              <a:t> режим</a:t>
            </a:r>
            <a:r>
              <a:rPr lang="en-US" dirty="0" err="1"/>
              <a:t>i</a:t>
            </a:r>
            <a:r>
              <a:rPr lang="ru-RU" dirty="0" err="1"/>
              <a:t>нен</a:t>
            </a:r>
            <a:r>
              <a:rPr lang="ru-RU" dirty="0"/>
              <a:t> - </a:t>
            </a:r>
            <a:r>
              <a:rPr lang="ru-RU" b="1" dirty="0"/>
              <a:t>патент </a:t>
            </a:r>
            <a:r>
              <a:rPr lang="ru-RU" dirty="0"/>
              <a:t>нег</a:t>
            </a:r>
            <a:r>
              <a:rPr lang="en-US" dirty="0" err="1"/>
              <a:t>i</a:t>
            </a:r>
            <a:r>
              <a:rPr lang="ru-RU" dirty="0"/>
              <a:t>з</a:t>
            </a:r>
            <a:r>
              <a:rPr lang="en-US" dirty="0" err="1"/>
              <a:t>i</a:t>
            </a:r>
            <a:r>
              <a:rPr lang="ru-RU" dirty="0" err="1"/>
              <a:t>нде</a:t>
            </a:r>
            <a:r>
              <a:rPr lang="ru-RU" dirty="0"/>
              <a:t>; </a:t>
            </a:r>
            <a:endParaRPr lang="ru-RU" dirty="0" smtClean="0"/>
          </a:p>
          <a:p>
            <a:pPr marL="0" indent="0">
              <a:buNone/>
            </a:pPr>
            <a:endParaRPr lang="ru-RU" dirty="0"/>
          </a:p>
          <a:p>
            <a:pPr marL="0" indent="0">
              <a:buNone/>
            </a:pPr>
            <a:r>
              <a:rPr lang="ru-RU" dirty="0"/>
              <a:t>2) </a:t>
            </a:r>
            <a:r>
              <a:rPr lang="ru-RU" dirty="0" err="1"/>
              <a:t>жалпыға</a:t>
            </a:r>
            <a:r>
              <a:rPr lang="ru-RU" dirty="0"/>
              <a:t> </a:t>
            </a:r>
            <a:r>
              <a:rPr lang="ru-RU" dirty="0" err="1"/>
              <a:t>бірдей</a:t>
            </a:r>
            <a:r>
              <a:rPr lang="ru-RU" dirty="0"/>
              <a:t> </a:t>
            </a:r>
            <a:r>
              <a:rPr lang="ru-RU" dirty="0" err="1"/>
              <a:t>белг</a:t>
            </a:r>
            <a:r>
              <a:rPr lang="en-US" dirty="0" err="1"/>
              <a:t>i</a:t>
            </a:r>
            <a:r>
              <a:rPr lang="ru-RU" dirty="0" err="1"/>
              <a:t>ленген</a:t>
            </a:r>
            <a:r>
              <a:rPr lang="ru-RU" dirty="0"/>
              <a:t> </a:t>
            </a:r>
            <a:r>
              <a:rPr lang="ru-RU" dirty="0" err="1"/>
              <a:t>салық</a:t>
            </a:r>
            <a:r>
              <a:rPr lang="ru-RU" dirty="0"/>
              <a:t> салу </a:t>
            </a:r>
            <a:r>
              <a:rPr lang="ru-RU" dirty="0" err="1"/>
              <a:t>тәрт</a:t>
            </a:r>
            <a:r>
              <a:rPr lang="en-US" dirty="0" err="1"/>
              <a:t>i</a:t>
            </a:r>
            <a:r>
              <a:rPr lang="ru-RU" dirty="0"/>
              <a:t>б</a:t>
            </a:r>
            <a:r>
              <a:rPr lang="en-US" dirty="0" err="1"/>
              <a:t>i</a:t>
            </a:r>
            <a:r>
              <a:rPr lang="ru-RU" dirty="0" err="1"/>
              <a:t>нен</a:t>
            </a:r>
            <a:r>
              <a:rPr lang="ru-RU" dirty="0"/>
              <a:t>, патент нег</a:t>
            </a:r>
            <a:r>
              <a:rPr lang="en-US" dirty="0" err="1"/>
              <a:t>i</a:t>
            </a:r>
            <a:r>
              <a:rPr lang="ru-RU" dirty="0"/>
              <a:t>з</a:t>
            </a:r>
            <a:r>
              <a:rPr lang="en-US" dirty="0" err="1"/>
              <a:t>i</a:t>
            </a:r>
            <a:r>
              <a:rPr lang="ru-RU" dirty="0" err="1"/>
              <a:t>ндег</a:t>
            </a:r>
            <a:r>
              <a:rPr lang="en-US" dirty="0" err="1"/>
              <a:t>i</a:t>
            </a:r>
            <a:r>
              <a:rPr lang="en-US" dirty="0"/>
              <a:t> </a:t>
            </a:r>
            <a:r>
              <a:rPr lang="ru-RU" dirty="0" err="1"/>
              <a:t>арнаулы</a:t>
            </a:r>
            <a:r>
              <a:rPr lang="ru-RU" dirty="0"/>
              <a:t> </a:t>
            </a:r>
            <a:r>
              <a:rPr lang="ru-RU" dirty="0" err="1"/>
              <a:t>салық</a:t>
            </a:r>
            <a:r>
              <a:rPr lang="ru-RU" dirty="0"/>
              <a:t> режим</a:t>
            </a:r>
            <a:r>
              <a:rPr lang="en-US" dirty="0" err="1"/>
              <a:t>i</a:t>
            </a:r>
            <a:r>
              <a:rPr lang="ru-RU" dirty="0" err="1"/>
              <a:t>нен</a:t>
            </a:r>
            <a:r>
              <a:rPr lang="ru-RU" dirty="0"/>
              <a:t> </a:t>
            </a:r>
            <a:r>
              <a:rPr lang="ru-RU" dirty="0" err="1"/>
              <a:t>немесе</a:t>
            </a:r>
            <a:r>
              <a:rPr lang="ru-RU" dirty="0"/>
              <a:t> </a:t>
            </a:r>
            <a:r>
              <a:rPr lang="ru-RU" dirty="0" err="1"/>
              <a:t>шаруа</a:t>
            </a:r>
            <a:r>
              <a:rPr lang="ru-RU" dirty="0"/>
              <a:t> </a:t>
            </a:r>
            <a:r>
              <a:rPr lang="ru-RU" dirty="0" err="1"/>
              <a:t>немесе</a:t>
            </a:r>
            <a:r>
              <a:rPr lang="ru-RU" dirty="0"/>
              <a:t> фермер </a:t>
            </a:r>
            <a:r>
              <a:rPr lang="ru-RU" dirty="0" err="1"/>
              <a:t>қожалықтары</a:t>
            </a:r>
            <a:r>
              <a:rPr lang="ru-RU" dirty="0"/>
              <a:t> </a:t>
            </a:r>
            <a:r>
              <a:rPr lang="ru-RU" dirty="0" err="1"/>
              <a:t>үш</a:t>
            </a:r>
            <a:r>
              <a:rPr lang="en-US" dirty="0" err="1"/>
              <a:t>i</a:t>
            </a:r>
            <a:r>
              <a:rPr lang="ru-RU" dirty="0"/>
              <a:t>н </a:t>
            </a:r>
            <a:r>
              <a:rPr lang="ru-RU" dirty="0" err="1"/>
              <a:t>арнаулы</a:t>
            </a:r>
            <a:r>
              <a:rPr lang="ru-RU" dirty="0"/>
              <a:t> </a:t>
            </a:r>
            <a:r>
              <a:rPr lang="ru-RU" dirty="0" err="1"/>
              <a:t>салық</a:t>
            </a:r>
            <a:r>
              <a:rPr lang="ru-RU" dirty="0"/>
              <a:t> режим</a:t>
            </a:r>
            <a:r>
              <a:rPr lang="en-US" dirty="0" err="1"/>
              <a:t>i</a:t>
            </a:r>
            <a:r>
              <a:rPr lang="ru-RU" dirty="0" err="1"/>
              <a:t>нен</a:t>
            </a:r>
            <a:r>
              <a:rPr lang="ru-RU" dirty="0"/>
              <a:t> - </a:t>
            </a:r>
            <a:r>
              <a:rPr lang="ru-RU" b="1" dirty="0" err="1"/>
              <a:t>оңайлатылған</a:t>
            </a:r>
            <a:r>
              <a:rPr lang="ru-RU" b="1" dirty="0"/>
              <a:t> декларация </a:t>
            </a:r>
            <a:r>
              <a:rPr lang="ru-RU" dirty="0"/>
              <a:t>нег</a:t>
            </a:r>
            <a:r>
              <a:rPr lang="en-US" dirty="0" err="1"/>
              <a:t>i</a:t>
            </a:r>
            <a:r>
              <a:rPr lang="ru-RU" dirty="0"/>
              <a:t>з</a:t>
            </a:r>
            <a:r>
              <a:rPr lang="en-US" dirty="0" err="1"/>
              <a:t>i</a:t>
            </a:r>
            <a:r>
              <a:rPr lang="ru-RU" dirty="0" err="1"/>
              <a:t>нде</a:t>
            </a:r>
            <a:r>
              <a:rPr lang="ru-RU" dirty="0"/>
              <a:t>; </a:t>
            </a:r>
            <a:endParaRPr lang="ru-RU" dirty="0" smtClean="0"/>
          </a:p>
          <a:p>
            <a:pPr marL="0" indent="0">
              <a:buNone/>
            </a:pPr>
            <a:endParaRPr lang="ru-RU" dirty="0"/>
          </a:p>
          <a:p>
            <a:pPr marL="0" indent="0">
              <a:buNone/>
            </a:pPr>
            <a:r>
              <a:rPr lang="ru-RU" dirty="0"/>
              <a:t>3) </a:t>
            </a:r>
            <a:r>
              <a:rPr lang="ru-RU" dirty="0" err="1"/>
              <a:t>жалпыға</a:t>
            </a:r>
            <a:r>
              <a:rPr lang="ru-RU" dirty="0"/>
              <a:t> </a:t>
            </a:r>
            <a:r>
              <a:rPr lang="ru-RU" dirty="0" err="1"/>
              <a:t>бірдей</a:t>
            </a:r>
            <a:r>
              <a:rPr lang="ru-RU" dirty="0"/>
              <a:t> </a:t>
            </a:r>
            <a:r>
              <a:rPr lang="ru-RU" dirty="0" err="1"/>
              <a:t>белг</a:t>
            </a:r>
            <a:r>
              <a:rPr lang="en-US" dirty="0" err="1"/>
              <a:t>i</a:t>
            </a:r>
            <a:r>
              <a:rPr lang="ru-RU" dirty="0" err="1"/>
              <a:t>ленген</a:t>
            </a:r>
            <a:r>
              <a:rPr lang="ru-RU" dirty="0"/>
              <a:t> </a:t>
            </a:r>
            <a:r>
              <a:rPr lang="ru-RU" dirty="0" err="1"/>
              <a:t>салық</a:t>
            </a:r>
            <a:r>
              <a:rPr lang="ru-RU" dirty="0"/>
              <a:t> салу </a:t>
            </a:r>
            <a:r>
              <a:rPr lang="ru-RU" dirty="0" err="1"/>
              <a:t>тәрт</a:t>
            </a:r>
            <a:r>
              <a:rPr lang="en-US" dirty="0" err="1"/>
              <a:t>i</a:t>
            </a:r>
            <a:r>
              <a:rPr lang="ru-RU" dirty="0"/>
              <a:t>б</a:t>
            </a:r>
            <a:r>
              <a:rPr lang="en-US" dirty="0" err="1"/>
              <a:t>i</a:t>
            </a:r>
            <a:r>
              <a:rPr lang="ru-RU" dirty="0" err="1"/>
              <a:t>нен</a:t>
            </a:r>
            <a:r>
              <a:rPr lang="ru-RU" dirty="0"/>
              <a:t>, </a:t>
            </a:r>
            <a:r>
              <a:rPr lang="ru-RU" dirty="0" err="1"/>
              <a:t>шағын</a:t>
            </a:r>
            <a:r>
              <a:rPr lang="ru-RU" dirty="0"/>
              <a:t> бизнес субъект</a:t>
            </a:r>
            <a:r>
              <a:rPr lang="en-US" dirty="0" err="1"/>
              <a:t>i</a:t>
            </a:r>
            <a:r>
              <a:rPr lang="ru-RU" dirty="0" err="1"/>
              <a:t>лер</a:t>
            </a:r>
            <a:r>
              <a:rPr lang="en-US" dirty="0" err="1"/>
              <a:t>i</a:t>
            </a:r>
            <a:r>
              <a:rPr lang="en-US" dirty="0"/>
              <a:t> </a:t>
            </a:r>
            <a:r>
              <a:rPr lang="ru-RU" dirty="0" err="1"/>
              <a:t>үш</a:t>
            </a:r>
            <a:r>
              <a:rPr lang="en-US" dirty="0" err="1"/>
              <a:t>i</a:t>
            </a:r>
            <a:r>
              <a:rPr lang="ru-RU" dirty="0"/>
              <a:t>н </a:t>
            </a:r>
            <a:r>
              <a:rPr lang="ru-RU" dirty="0" err="1"/>
              <a:t>басқа</a:t>
            </a:r>
            <a:r>
              <a:rPr lang="ru-RU" dirty="0"/>
              <a:t> да </a:t>
            </a:r>
            <a:r>
              <a:rPr lang="ru-RU" dirty="0" err="1"/>
              <a:t>арнаулы</a:t>
            </a:r>
            <a:r>
              <a:rPr lang="ru-RU" dirty="0"/>
              <a:t> </a:t>
            </a:r>
            <a:r>
              <a:rPr lang="ru-RU" dirty="0" err="1"/>
              <a:t>салық</a:t>
            </a:r>
            <a:r>
              <a:rPr lang="ru-RU" dirty="0"/>
              <a:t> </a:t>
            </a:r>
            <a:r>
              <a:rPr lang="ru-RU" dirty="0" err="1"/>
              <a:t>режимдер</a:t>
            </a:r>
            <a:r>
              <a:rPr lang="en-US" dirty="0" err="1"/>
              <a:t>i</a:t>
            </a:r>
            <a:r>
              <a:rPr lang="ru-RU" dirty="0" err="1"/>
              <a:t>нен</a:t>
            </a:r>
            <a:r>
              <a:rPr lang="ru-RU" dirty="0"/>
              <a:t>, </a:t>
            </a:r>
            <a:r>
              <a:rPr lang="ru-RU" dirty="0" err="1"/>
              <a:t>сондай-ақ</a:t>
            </a:r>
            <a:r>
              <a:rPr lang="ru-RU" dirty="0"/>
              <a:t> </a:t>
            </a:r>
            <a:r>
              <a:rPr lang="ru-RU" dirty="0" err="1"/>
              <a:t>ауыл</a:t>
            </a:r>
            <a:r>
              <a:rPr lang="ru-RU" dirty="0"/>
              <a:t> </a:t>
            </a:r>
            <a:r>
              <a:rPr lang="ru-RU" dirty="0" err="1"/>
              <a:t>шаруашылығы</a:t>
            </a:r>
            <a:r>
              <a:rPr lang="ru-RU" dirty="0"/>
              <a:t> </a:t>
            </a:r>
            <a:r>
              <a:rPr lang="ru-RU" dirty="0" err="1"/>
              <a:t>өн</a:t>
            </a:r>
            <a:r>
              <a:rPr lang="en-US" dirty="0" err="1"/>
              <a:t>i</a:t>
            </a:r>
            <a:r>
              <a:rPr lang="ru-RU" dirty="0"/>
              <a:t>м</a:t>
            </a:r>
            <a:r>
              <a:rPr lang="en-US" dirty="0" err="1"/>
              <a:t>i</a:t>
            </a:r>
            <a:r>
              <a:rPr lang="ru-RU" dirty="0"/>
              <a:t>н </a:t>
            </a:r>
            <a:r>
              <a:rPr lang="ru-RU" dirty="0" err="1"/>
              <a:t>өнд</a:t>
            </a:r>
            <a:r>
              <a:rPr lang="en-US" dirty="0" err="1"/>
              <a:t>i</a:t>
            </a:r>
            <a:r>
              <a:rPr lang="ru-RU" dirty="0" err="1"/>
              <a:t>руш</a:t>
            </a:r>
            <a:r>
              <a:rPr lang="en-US" dirty="0" err="1"/>
              <a:t>i</a:t>
            </a:r>
            <a:r>
              <a:rPr lang="ru-RU" dirty="0" err="1"/>
              <a:t>лер</a:t>
            </a:r>
            <a:r>
              <a:rPr lang="ru-RU" dirty="0"/>
              <a:t> </a:t>
            </a:r>
            <a:r>
              <a:rPr lang="ru-RU" dirty="0" err="1"/>
              <a:t>үш</a:t>
            </a:r>
            <a:r>
              <a:rPr lang="en-US" dirty="0" err="1"/>
              <a:t>i</a:t>
            </a:r>
            <a:r>
              <a:rPr lang="ru-RU" dirty="0"/>
              <a:t>н </a:t>
            </a:r>
            <a:r>
              <a:rPr lang="ru-RU" dirty="0" err="1"/>
              <a:t>арнаулы</a:t>
            </a:r>
            <a:r>
              <a:rPr lang="ru-RU" dirty="0"/>
              <a:t> </a:t>
            </a:r>
            <a:r>
              <a:rPr lang="ru-RU" dirty="0" err="1"/>
              <a:t>салық</a:t>
            </a:r>
            <a:r>
              <a:rPr lang="ru-RU" dirty="0"/>
              <a:t> </a:t>
            </a:r>
            <a:r>
              <a:rPr lang="ru-RU" dirty="0" err="1"/>
              <a:t>режимдер</a:t>
            </a:r>
            <a:r>
              <a:rPr lang="en-US" dirty="0" err="1"/>
              <a:t>i</a:t>
            </a:r>
            <a:r>
              <a:rPr lang="ru-RU" dirty="0" err="1"/>
              <a:t>нен</a:t>
            </a:r>
            <a:r>
              <a:rPr lang="ru-RU" dirty="0"/>
              <a:t> - </a:t>
            </a:r>
            <a:r>
              <a:rPr lang="ru-RU" b="1" dirty="0" err="1"/>
              <a:t>тіркелген</a:t>
            </a:r>
            <a:r>
              <a:rPr lang="ru-RU" b="1" dirty="0"/>
              <a:t> </a:t>
            </a:r>
            <a:r>
              <a:rPr lang="ru-RU" b="1" dirty="0" err="1"/>
              <a:t>шегерім</a:t>
            </a:r>
            <a:r>
              <a:rPr lang="ru-RU" b="1" dirty="0"/>
              <a:t> </a:t>
            </a:r>
            <a:r>
              <a:rPr lang="ru-RU" b="1" dirty="0" err="1"/>
              <a:t>пайдаланылатын</a:t>
            </a:r>
            <a:r>
              <a:rPr lang="ru-RU" dirty="0" smtClean="0"/>
              <a:t>;</a:t>
            </a:r>
          </a:p>
          <a:p>
            <a:pPr marL="0" indent="0">
              <a:buNone/>
            </a:pPr>
            <a:endParaRPr lang="ru-RU" dirty="0" smtClean="0"/>
          </a:p>
          <a:p>
            <a:pPr marL="0" indent="0">
              <a:buNone/>
            </a:pPr>
            <a:r>
              <a:rPr lang="ru-RU" dirty="0"/>
              <a:t>4) </a:t>
            </a:r>
            <a:r>
              <a:rPr lang="ru-RU" dirty="0" err="1"/>
              <a:t>жалпыға</a:t>
            </a:r>
            <a:r>
              <a:rPr lang="ru-RU" dirty="0"/>
              <a:t> </a:t>
            </a:r>
            <a:r>
              <a:rPr lang="ru-RU" dirty="0" err="1"/>
              <a:t>бірдей</a:t>
            </a:r>
            <a:r>
              <a:rPr lang="ru-RU" dirty="0"/>
              <a:t> </a:t>
            </a:r>
            <a:r>
              <a:rPr lang="ru-RU" dirty="0" err="1"/>
              <a:t>белг</a:t>
            </a:r>
            <a:r>
              <a:rPr lang="en-US" dirty="0" err="1"/>
              <a:t>i</a:t>
            </a:r>
            <a:r>
              <a:rPr lang="ru-RU" dirty="0" err="1"/>
              <a:t>ленген</a:t>
            </a:r>
            <a:r>
              <a:rPr lang="ru-RU" dirty="0"/>
              <a:t> </a:t>
            </a:r>
            <a:r>
              <a:rPr lang="ru-RU" dirty="0" err="1"/>
              <a:t>салық</a:t>
            </a:r>
            <a:r>
              <a:rPr lang="ru-RU" dirty="0"/>
              <a:t> салу </a:t>
            </a:r>
            <a:r>
              <a:rPr lang="ru-RU" dirty="0" err="1"/>
              <a:t>тәрт</a:t>
            </a:r>
            <a:r>
              <a:rPr lang="en-US" dirty="0" err="1"/>
              <a:t>i</a:t>
            </a:r>
            <a:r>
              <a:rPr lang="ru-RU" dirty="0" err="1"/>
              <a:t>бінен</a:t>
            </a:r>
            <a:r>
              <a:rPr lang="ru-RU" dirty="0"/>
              <a:t> </a:t>
            </a:r>
            <a:r>
              <a:rPr lang="ru-RU" dirty="0" err="1"/>
              <a:t>немесе</a:t>
            </a:r>
            <a:r>
              <a:rPr lang="ru-RU" dirty="0"/>
              <a:t> </a:t>
            </a:r>
            <a:r>
              <a:rPr lang="ru-RU" dirty="0" err="1"/>
              <a:t>өзге</a:t>
            </a:r>
            <a:r>
              <a:rPr lang="ru-RU" dirty="0"/>
              <a:t> де </a:t>
            </a:r>
            <a:r>
              <a:rPr lang="ru-RU" dirty="0" err="1"/>
              <a:t>арнаулы</a:t>
            </a:r>
            <a:r>
              <a:rPr lang="ru-RU" dirty="0"/>
              <a:t> </a:t>
            </a:r>
            <a:r>
              <a:rPr lang="ru-RU" dirty="0" err="1"/>
              <a:t>салық</a:t>
            </a:r>
            <a:r>
              <a:rPr lang="ru-RU" dirty="0"/>
              <a:t> режим</a:t>
            </a:r>
            <a:r>
              <a:rPr lang="en-US" dirty="0" err="1"/>
              <a:t>i</a:t>
            </a:r>
            <a:r>
              <a:rPr lang="ru-RU" dirty="0" err="1"/>
              <a:t>нен</a:t>
            </a:r>
            <a:r>
              <a:rPr lang="ru-RU" dirty="0"/>
              <a:t> - </a:t>
            </a:r>
            <a:r>
              <a:rPr lang="ru-RU" b="1" dirty="0" err="1"/>
              <a:t>ауыл</a:t>
            </a:r>
            <a:r>
              <a:rPr lang="ru-RU" b="1" dirty="0"/>
              <a:t> </a:t>
            </a:r>
            <a:r>
              <a:rPr lang="ru-RU" b="1" dirty="0" err="1"/>
              <a:t>шаруашылығы</a:t>
            </a:r>
            <a:r>
              <a:rPr lang="ru-RU" b="1" dirty="0"/>
              <a:t> </a:t>
            </a:r>
            <a:r>
              <a:rPr lang="ru-RU" b="1" dirty="0" err="1"/>
              <a:t>өн</a:t>
            </a:r>
            <a:r>
              <a:rPr lang="en-US" b="1" dirty="0" err="1"/>
              <a:t>i</a:t>
            </a:r>
            <a:r>
              <a:rPr lang="ru-RU" b="1" dirty="0"/>
              <a:t>м</a:t>
            </a:r>
            <a:r>
              <a:rPr lang="en-US" b="1" dirty="0" err="1"/>
              <a:t>i</a:t>
            </a:r>
            <a:r>
              <a:rPr lang="ru-RU" b="1" dirty="0"/>
              <a:t>н </a:t>
            </a:r>
            <a:r>
              <a:rPr lang="ru-RU" b="1" dirty="0" err="1"/>
              <a:t>өнд</a:t>
            </a:r>
            <a:r>
              <a:rPr lang="en-US" b="1" dirty="0" err="1"/>
              <a:t>i</a:t>
            </a:r>
            <a:r>
              <a:rPr lang="ru-RU" b="1" dirty="0" err="1"/>
              <a:t>руш</a:t>
            </a:r>
            <a:r>
              <a:rPr lang="en-US" b="1" dirty="0" err="1"/>
              <a:t>i</a:t>
            </a:r>
            <a:r>
              <a:rPr lang="ru-RU" b="1" dirty="0" err="1"/>
              <a:t>лер</a:t>
            </a:r>
            <a:r>
              <a:rPr lang="ru-RU" b="1" dirty="0"/>
              <a:t> мен </a:t>
            </a:r>
            <a:r>
              <a:rPr lang="ru-RU" b="1" dirty="0" err="1"/>
              <a:t>ауыл</a:t>
            </a:r>
            <a:r>
              <a:rPr lang="ru-RU" b="1" dirty="0"/>
              <a:t> </a:t>
            </a:r>
            <a:r>
              <a:rPr lang="ru-RU" b="1" dirty="0" err="1"/>
              <a:t>шаруашылығы</a:t>
            </a:r>
            <a:r>
              <a:rPr lang="ru-RU" b="1" dirty="0"/>
              <a:t> </a:t>
            </a:r>
            <a:r>
              <a:rPr lang="ru-RU" b="1" dirty="0" err="1"/>
              <a:t>кооперативтері</a:t>
            </a:r>
            <a:r>
              <a:rPr lang="ru-RU" b="1" dirty="0"/>
              <a:t> </a:t>
            </a:r>
            <a:r>
              <a:rPr lang="ru-RU" dirty="0" err="1"/>
              <a:t>үш</a:t>
            </a:r>
            <a:r>
              <a:rPr lang="en-US" dirty="0" err="1"/>
              <a:t>i</a:t>
            </a:r>
            <a:r>
              <a:rPr lang="ru-RU" dirty="0"/>
              <a:t>н</a:t>
            </a:r>
            <a:r>
              <a:rPr lang="ru-RU" dirty="0" smtClean="0"/>
              <a:t>;</a:t>
            </a:r>
          </a:p>
          <a:p>
            <a:pPr marL="0" indent="0">
              <a:buNone/>
            </a:pPr>
            <a:endParaRPr lang="ru-RU" dirty="0" smtClean="0"/>
          </a:p>
          <a:p>
            <a:pPr marL="0" indent="0">
              <a:buNone/>
            </a:pPr>
            <a:r>
              <a:rPr lang="ru-RU" dirty="0"/>
              <a:t>5) </a:t>
            </a:r>
            <a:r>
              <a:rPr lang="ru-RU" dirty="0" err="1"/>
              <a:t>жалпыға</a:t>
            </a:r>
            <a:r>
              <a:rPr lang="ru-RU" dirty="0"/>
              <a:t> </a:t>
            </a:r>
            <a:r>
              <a:rPr lang="ru-RU" dirty="0" err="1"/>
              <a:t>бірдей</a:t>
            </a:r>
            <a:r>
              <a:rPr lang="ru-RU" dirty="0"/>
              <a:t> </a:t>
            </a:r>
            <a:r>
              <a:rPr lang="ru-RU" dirty="0" err="1"/>
              <a:t>белг</a:t>
            </a:r>
            <a:r>
              <a:rPr lang="en-US" dirty="0" err="1"/>
              <a:t>i</a:t>
            </a:r>
            <a:r>
              <a:rPr lang="ru-RU" dirty="0" err="1"/>
              <a:t>ленген</a:t>
            </a:r>
            <a:r>
              <a:rPr lang="ru-RU" dirty="0"/>
              <a:t> </a:t>
            </a:r>
            <a:r>
              <a:rPr lang="ru-RU" dirty="0" err="1"/>
              <a:t>салық</a:t>
            </a:r>
            <a:r>
              <a:rPr lang="ru-RU" dirty="0"/>
              <a:t> салу </a:t>
            </a:r>
            <a:r>
              <a:rPr lang="ru-RU" dirty="0" err="1"/>
              <a:t>тәрт</a:t>
            </a:r>
            <a:r>
              <a:rPr lang="en-US" dirty="0" err="1"/>
              <a:t>i</a:t>
            </a:r>
            <a:r>
              <a:rPr lang="ru-RU" dirty="0" err="1"/>
              <a:t>бінен</a:t>
            </a:r>
            <a:r>
              <a:rPr lang="ru-RU" dirty="0"/>
              <a:t> </a:t>
            </a:r>
            <a:r>
              <a:rPr lang="ru-RU" dirty="0" err="1"/>
              <a:t>немесе</a:t>
            </a:r>
            <a:r>
              <a:rPr lang="ru-RU" dirty="0"/>
              <a:t> </a:t>
            </a:r>
            <a:r>
              <a:rPr lang="ru-RU" dirty="0" err="1"/>
              <a:t>өзге</a:t>
            </a:r>
            <a:r>
              <a:rPr lang="ru-RU" dirty="0"/>
              <a:t> де </a:t>
            </a:r>
            <a:r>
              <a:rPr lang="ru-RU" dirty="0" err="1"/>
              <a:t>арнаулы</a:t>
            </a:r>
            <a:r>
              <a:rPr lang="ru-RU" dirty="0"/>
              <a:t> </a:t>
            </a:r>
            <a:r>
              <a:rPr lang="ru-RU" dirty="0" err="1"/>
              <a:t>салық</a:t>
            </a:r>
            <a:r>
              <a:rPr lang="ru-RU" dirty="0"/>
              <a:t> режим</a:t>
            </a:r>
            <a:r>
              <a:rPr lang="en-US" dirty="0" err="1"/>
              <a:t>i</a:t>
            </a:r>
            <a:r>
              <a:rPr lang="ru-RU" dirty="0" err="1"/>
              <a:t>нен</a:t>
            </a:r>
            <a:r>
              <a:rPr lang="ru-RU" dirty="0"/>
              <a:t> - </a:t>
            </a:r>
            <a:r>
              <a:rPr lang="ru-RU" b="1" dirty="0" err="1"/>
              <a:t>шаруа</a:t>
            </a:r>
            <a:r>
              <a:rPr lang="ru-RU" b="1" dirty="0"/>
              <a:t> </a:t>
            </a:r>
            <a:r>
              <a:rPr lang="ru-RU" b="1" dirty="0" err="1"/>
              <a:t>немесе</a:t>
            </a:r>
            <a:r>
              <a:rPr lang="ru-RU" b="1" dirty="0"/>
              <a:t> фермер </a:t>
            </a:r>
            <a:r>
              <a:rPr lang="ru-RU" b="1" dirty="0" err="1"/>
              <a:t>қожалықтары</a:t>
            </a:r>
            <a:r>
              <a:rPr lang="ru-RU" b="1" dirty="0"/>
              <a:t> </a:t>
            </a:r>
            <a:r>
              <a:rPr lang="ru-RU" dirty="0" err="1"/>
              <a:t>үш</a:t>
            </a:r>
            <a:r>
              <a:rPr lang="en-US" dirty="0" err="1"/>
              <a:t>i</a:t>
            </a:r>
            <a:r>
              <a:rPr lang="ru-RU" dirty="0"/>
              <a:t>н </a:t>
            </a:r>
            <a:r>
              <a:rPr lang="ru-RU" dirty="0" err="1"/>
              <a:t>арнаулы</a:t>
            </a:r>
            <a:r>
              <a:rPr lang="ru-RU" dirty="0"/>
              <a:t> </a:t>
            </a:r>
            <a:r>
              <a:rPr lang="ru-RU" dirty="0" err="1"/>
              <a:t>салық</a:t>
            </a:r>
            <a:r>
              <a:rPr lang="ru-RU" dirty="0"/>
              <a:t> режим</a:t>
            </a:r>
            <a:r>
              <a:rPr lang="en-US" dirty="0" err="1"/>
              <a:t>i</a:t>
            </a:r>
            <a:r>
              <a:rPr lang="ru-RU" dirty="0"/>
              <a:t>не </a:t>
            </a:r>
            <a:r>
              <a:rPr lang="ru-RU" dirty="0" err="1"/>
              <a:t>ауысуға</a:t>
            </a:r>
            <a:r>
              <a:rPr lang="ru-RU" dirty="0"/>
              <a:t> </a:t>
            </a:r>
            <a:r>
              <a:rPr lang="ru-RU" dirty="0" err="1"/>
              <a:t>құқылы</a:t>
            </a:r>
            <a:endParaRPr lang="ru-RU" dirty="0"/>
          </a:p>
          <a:p>
            <a:endParaRPr lang="ru-RU" dirty="0"/>
          </a:p>
        </p:txBody>
      </p:sp>
    </p:spTree>
    <p:extLst>
      <p:ext uri="{BB962C8B-B14F-4D97-AF65-F5344CB8AC3E}">
        <p14:creationId xmlns:p14="http://schemas.microsoft.com/office/powerpoint/2010/main" val="299003881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930226"/>
          </a:xfrm>
        </p:spPr>
        <p:txBody>
          <a:bodyPr>
            <a:normAutofit/>
          </a:bodyPr>
          <a:lstStyle/>
          <a:p>
            <a:r>
              <a:rPr lang="ru-RU" sz="2400" dirty="0" err="1">
                <a:latin typeface="Arial" panose="020B0604020202020204" pitchFamily="34" charset="0"/>
                <a:cs typeface="Arial" panose="020B0604020202020204" pitchFamily="34" charset="0"/>
              </a:rPr>
              <a:t>Салық</a:t>
            </a:r>
            <a:r>
              <a:rPr lang="ru-RU" sz="2400" dirty="0">
                <a:latin typeface="Arial" panose="020B0604020202020204" pitchFamily="34" charset="0"/>
                <a:cs typeface="Arial" panose="020B0604020202020204" pitchFamily="34" charset="0"/>
              </a:rPr>
              <a:t> органы </a:t>
            </a:r>
            <a:r>
              <a:rPr lang="ru-RU" sz="2400" dirty="0" err="1">
                <a:latin typeface="Arial" panose="020B0604020202020204" pitchFamily="34" charset="0"/>
                <a:cs typeface="Arial" panose="020B0604020202020204" pitchFamily="34" charset="0"/>
              </a:rPr>
              <a:t>тиісті</a:t>
            </a:r>
            <a:r>
              <a:rPr lang="ru-RU" sz="2400" dirty="0">
                <a:latin typeface="Arial" panose="020B0604020202020204" pitchFamily="34" charset="0"/>
                <a:cs typeface="Arial" panose="020B0604020202020204" pitchFamily="34" charset="0"/>
              </a:rPr>
              <a:t> </a:t>
            </a:r>
            <a:r>
              <a:rPr lang="ru-RU" sz="2400" b="1" dirty="0" err="1">
                <a:latin typeface="Arial" panose="020B0604020202020204" pitchFamily="34" charset="0"/>
                <a:cs typeface="Arial" panose="020B0604020202020204" pitchFamily="34" charset="0"/>
              </a:rPr>
              <a:t>арнаулы</a:t>
            </a:r>
            <a:r>
              <a:rPr lang="ru-RU" sz="2400" b="1" dirty="0">
                <a:latin typeface="Arial" panose="020B0604020202020204" pitchFamily="34" charset="0"/>
                <a:cs typeface="Arial" panose="020B0604020202020204" pitchFamily="34" charset="0"/>
              </a:rPr>
              <a:t> </a:t>
            </a:r>
            <a:r>
              <a:rPr lang="ru-RU" sz="2400" b="1" dirty="0" err="1">
                <a:latin typeface="Arial" panose="020B0604020202020204" pitchFamily="34" charset="0"/>
                <a:cs typeface="Arial" panose="020B0604020202020204" pitchFamily="34" charset="0"/>
              </a:rPr>
              <a:t>салық</a:t>
            </a:r>
            <a:r>
              <a:rPr lang="ru-RU" sz="2400" b="1" dirty="0">
                <a:latin typeface="Arial" panose="020B0604020202020204" pitchFamily="34" charset="0"/>
                <a:cs typeface="Arial" panose="020B0604020202020204" pitchFamily="34" charset="0"/>
              </a:rPr>
              <a:t> режим</a:t>
            </a:r>
            <a:r>
              <a:rPr lang="en-US" sz="2400" b="1" dirty="0" err="1">
                <a:latin typeface="Arial" panose="020B0604020202020204" pitchFamily="34" charset="0"/>
                <a:cs typeface="Arial" panose="020B0604020202020204" pitchFamily="34" charset="0"/>
              </a:rPr>
              <a:t>i</a:t>
            </a:r>
            <a:r>
              <a:rPr lang="ru-RU" sz="2400" b="1" dirty="0">
                <a:latin typeface="Arial" panose="020B0604020202020204" pitchFamily="34" charset="0"/>
                <a:cs typeface="Arial" panose="020B0604020202020204" pitchFamily="34" charset="0"/>
              </a:rPr>
              <a:t>н </a:t>
            </a:r>
            <a:r>
              <a:rPr lang="ru-RU" sz="2400" b="1" dirty="0" err="1">
                <a:latin typeface="Arial" panose="020B0604020202020204" pitchFamily="34" charset="0"/>
                <a:cs typeface="Arial" panose="020B0604020202020204" pitchFamily="34" charset="0"/>
              </a:rPr>
              <a:t>қолдану</a:t>
            </a:r>
            <a:r>
              <a:rPr lang="ru-RU" sz="2400" b="1"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үш</a:t>
            </a:r>
            <a:r>
              <a:rPr lang="en-US" sz="2400" dirty="0" err="1">
                <a:latin typeface="Arial" panose="020B0604020202020204" pitchFamily="34" charset="0"/>
                <a:cs typeface="Arial" panose="020B0604020202020204" pitchFamily="34" charset="0"/>
              </a:rPr>
              <a:t>i</a:t>
            </a:r>
            <a:r>
              <a:rPr lang="ru-RU" sz="2400" dirty="0" smtClean="0">
                <a:latin typeface="Arial" panose="020B0604020202020204" pitchFamily="34" charset="0"/>
                <a:cs typeface="Arial" panose="020B0604020202020204" pitchFamily="34" charset="0"/>
              </a:rPr>
              <a:t>н </a:t>
            </a:r>
            <a:r>
              <a:rPr lang="ru-RU" sz="2400" dirty="0" err="1" smtClean="0">
                <a:latin typeface="Arial" panose="020B0604020202020204" pitchFamily="34" charset="0"/>
                <a:cs typeface="Arial" panose="020B0604020202020204" pitchFamily="34" charset="0"/>
              </a:rPr>
              <a:t>белг</a:t>
            </a:r>
            <a:r>
              <a:rPr lang="en-US" sz="2400" dirty="0" err="1" smtClean="0">
                <a:latin typeface="Arial" panose="020B0604020202020204" pitchFamily="34" charset="0"/>
                <a:cs typeface="Arial" panose="020B0604020202020204" pitchFamily="34" charset="0"/>
              </a:rPr>
              <a:t>i</a:t>
            </a:r>
            <a:r>
              <a:rPr lang="ru-RU" sz="2400" dirty="0" err="1" smtClean="0">
                <a:latin typeface="Arial" panose="020B0604020202020204" pitchFamily="34" charset="0"/>
                <a:cs typeface="Arial" panose="020B0604020202020204" pitchFamily="34" charset="0"/>
              </a:rPr>
              <a:t>ленген</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шарттарға</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салық</a:t>
            </a:r>
            <a:r>
              <a:rPr lang="ru-RU" sz="2400" dirty="0" smtClean="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төлеуш</a:t>
            </a:r>
            <a:r>
              <a:rPr lang="en-US" sz="2400" dirty="0" err="1">
                <a:latin typeface="Arial" panose="020B0604020202020204" pitchFamily="34" charset="0"/>
                <a:cs typeface="Arial" panose="020B0604020202020204" pitchFamily="34" charset="0"/>
              </a:rPr>
              <a:t>i</a:t>
            </a:r>
            <a:r>
              <a:rPr lang="ru-RU" sz="2400" dirty="0" err="1">
                <a:latin typeface="Arial" panose="020B0604020202020204" pitchFamily="34" charset="0"/>
                <a:cs typeface="Arial" panose="020B0604020202020204" pitchFamily="34" charset="0"/>
              </a:rPr>
              <a:t>лердің</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сәйкес</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келмеу</a:t>
            </a:r>
            <a:r>
              <a:rPr lang="en-US" sz="2400" dirty="0" err="1">
                <a:latin typeface="Arial" panose="020B0604020202020204" pitchFamily="34" charset="0"/>
                <a:cs typeface="Arial" panose="020B0604020202020204" pitchFamily="34" charset="0"/>
              </a:rPr>
              <a:t>i</a:t>
            </a:r>
            <a:r>
              <a:rPr lang="en-US" sz="2400" dirty="0">
                <a:latin typeface="Arial" panose="020B0604020202020204" pitchFamily="34" charset="0"/>
                <a:cs typeface="Arial" panose="020B0604020202020204" pitchFamily="34" charset="0"/>
              </a:rPr>
              <a:t> </a:t>
            </a:r>
            <a:r>
              <a:rPr lang="ru-RU" sz="2400" dirty="0">
                <a:latin typeface="Arial" panose="020B0604020202020204" pitchFamily="34" charset="0"/>
                <a:cs typeface="Arial" panose="020B0604020202020204" pitchFamily="34" charset="0"/>
              </a:rPr>
              <a:t>факт</a:t>
            </a:r>
            <a:r>
              <a:rPr lang="en-US" sz="2400" dirty="0" err="1">
                <a:latin typeface="Arial" panose="020B0604020202020204" pitchFamily="34" charset="0"/>
                <a:cs typeface="Arial" panose="020B0604020202020204" pitchFamily="34" charset="0"/>
              </a:rPr>
              <a:t>i</a:t>
            </a:r>
            <a:r>
              <a:rPr lang="ru-RU" sz="2400" dirty="0" err="1">
                <a:latin typeface="Arial" panose="020B0604020202020204" pitchFamily="34" charset="0"/>
                <a:cs typeface="Arial" panose="020B0604020202020204" pitchFamily="34" charset="0"/>
              </a:rPr>
              <a:t>сін</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анықтаған</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кезде</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салық</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төлеуш</a:t>
            </a:r>
            <a:r>
              <a:rPr lang="en-US" sz="2400" dirty="0" err="1">
                <a:latin typeface="Arial" panose="020B0604020202020204" pitchFamily="34" charset="0"/>
                <a:cs typeface="Arial" panose="020B0604020202020204" pitchFamily="34" charset="0"/>
              </a:rPr>
              <a:t>i</a:t>
            </a:r>
            <a:r>
              <a:rPr lang="ru-RU" sz="2400" dirty="0" err="1">
                <a:latin typeface="Arial" panose="020B0604020202020204" pitchFamily="34" charset="0"/>
                <a:cs typeface="Arial" panose="020B0604020202020204" pitchFamily="34" charset="0"/>
              </a:rPr>
              <a:t>лерд</a:t>
            </a:r>
            <a:r>
              <a:rPr lang="en-US" sz="2400" dirty="0" err="1">
                <a:latin typeface="Arial" panose="020B0604020202020204" pitchFamily="34" charset="0"/>
                <a:cs typeface="Arial" panose="020B0604020202020204" pitchFamily="34" charset="0"/>
              </a:rPr>
              <a:t>i</a:t>
            </a:r>
            <a:r>
              <a:rPr lang="en-US" sz="2400" dirty="0">
                <a:latin typeface="Arial" panose="020B0604020202020204" pitchFamily="34" charset="0"/>
                <a:cs typeface="Arial" panose="020B0604020202020204" pitchFamily="34" charset="0"/>
              </a:rPr>
              <a:t> </a:t>
            </a:r>
            <a:r>
              <a:rPr lang="ru-RU" sz="2400" b="1" u="sng" dirty="0" err="1">
                <a:latin typeface="Arial" panose="020B0604020202020204" pitchFamily="34" charset="0"/>
                <a:cs typeface="Arial" panose="020B0604020202020204" pitchFamily="34" charset="0"/>
              </a:rPr>
              <a:t>жалпыға</a:t>
            </a:r>
            <a:r>
              <a:rPr lang="ru-RU" sz="2400" b="1" u="sng" dirty="0">
                <a:latin typeface="Arial" panose="020B0604020202020204" pitchFamily="34" charset="0"/>
                <a:cs typeface="Arial" panose="020B0604020202020204" pitchFamily="34" charset="0"/>
              </a:rPr>
              <a:t> б</a:t>
            </a:r>
            <a:r>
              <a:rPr lang="en-US" sz="2400" b="1" u="sng" dirty="0" err="1">
                <a:latin typeface="Arial" panose="020B0604020202020204" pitchFamily="34" charset="0"/>
                <a:cs typeface="Arial" panose="020B0604020202020204" pitchFamily="34" charset="0"/>
              </a:rPr>
              <a:t>i</a:t>
            </a:r>
            <a:r>
              <a:rPr lang="ru-RU" sz="2400" b="1" u="sng" dirty="0">
                <a:latin typeface="Arial" panose="020B0604020202020204" pitchFamily="34" charset="0"/>
                <a:cs typeface="Arial" panose="020B0604020202020204" pitchFamily="34" charset="0"/>
              </a:rPr>
              <a:t>рдей </a:t>
            </a:r>
            <a:r>
              <a:rPr lang="ru-RU" sz="2400" b="1" u="sng" dirty="0" err="1">
                <a:latin typeface="Arial" panose="020B0604020202020204" pitchFamily="34" charset="0"/>
                <a:cs typeface="Arial" panose="020B0604020202020204" pitchFamily="34" charset="0"/>
              </a:rPr>
              <a:t>белг</a:t>
            </a:r>
            <a:r>
              <a:rPr lang="en-US" sz="2400" b="1" u="sng" dirty="0" err="1">
                <a:latin typeface="Arial" panose="020B0604020202020204" pitchFamily="34" charset="0"/>
                <a:cs typeface="Arial" panose="020B0604020202020204" pitchFamily="34" charset="0"/>
              </a:rPr>
              <a:t>i</a:t>
            </a:r>
            <a:r>
              <a:rPr lang="ru-RU" sz="2400" b="1" u="sng" dirty="0" err="1">
                <a:latin typeface="Arial" panose="020B0604020202020204" pitchFamily="34" charset="0"/>
                <a:cs typeface="Arial" panose="020B0604020202020204" pitchFamily="34" charset="0"/>
              </a:rPr>
              <a:t>ленген</a:t>
            </a:r>
            <a:r>
              <a:rPr lang="ru-RU" sz="2400" b="1" u="sng" dirty="0">
                <a:latin typeface="Arial" panose="020B0604020202020204" pitchFamily="34" charset="0"/>
                <a:cs typeface="Arial" panose="020B0604020202020204" pitchFamily="34" charset="0"/>
              </a:rPr>
              <a:t> </a:t>
            </a:r>
            <a:r>
              <a:rPr lang="ru-RU" sz="2400" b="1" u="sng" dirty="0" err="1">
                <a:latin typeface="Arial" panose="020B0604020202020204" pitchFamily="34" charset="0"/>
                <a:cs typeface="Arial" panose="020B0604020202020204" pitchFamily="34" charset="0"/>
              </a:rPr>
              <a:t>тәрт</a:t>
            </a:r>
            <a:r>
              <a:rPr lang="en-US" sz="2400" b="1" u="sng" dirty="0" err="1">
                <a:latin typeface="Arial" panose="020B0604020202020204" pitchFamily="34" charset="0"/>
                <a:cs typeface="Arial" panose="020B0604020202020204" pitchFamily="34" charset="0"/>
              </a:rPr>
              <a:t>i</a:t>
            </a:r>
            <a:r>
              <a:rPr lang="ru-RU" sz="2400" b="1" u="sng" dirty="0" err="1">
                <a:latin typeface="Arial" panose="020B0604020202020204" pitchFamily="34" charset="0"/>
                <a:cs typeface="Arial" panose="020B0604020202020204" pitchFamily="34" charset="0"/>
              </a:rPr>
              <a:t>пке</a:t>
            </a:r>
            <a:r>
              <a:rPr lang="ru-RU" sz="2400" b="1" u="sng" dirty="0">
                <a:latin typeface="Arial" panose="020B0604020202020204" pitchFamily="34" charset="0"/>
                <a:cs typeface="Arial" panose="020B0604020202020204" pitchFamily="34" charset="0"/>
              </a:rPr>
              <a:t> </a:t>
            </a:r>
            <a:r>
              <a:rPr lang="ru-RU" sz="2400" b="1" u="sng" dirty="0" err="1">
                <a:latin typeface="Arial" panose="020B0604020202020204" pitchFamily="34" charset="0"/>
                <a:cs typeface="Arial" panose="020B0604020202020204" pitchFamily="34" charset="0"/>
              </a:rPr>
              <a:t>ауыстырады</a:t>
            </a:r>
            <a:r>
              <a:rPr lang="ru-RU" sz="2400" dirty="0">
                <a:latin typeface="Arial" panose="020B0604020202020204" pitchFamily="34" charset="0"/>
                <a:cs typeface="Arial" panose="020B0604020202020204" pitchFamily="34" charset="0"/>
              </a:rPr>
              <a:t>. </a:t>
            </a:r>
          </a:p>
        </p:txBody>
      </p:sp>
      <p:sp>
        <p:nvSpPr>
          <p:cNvPr id="3" name="Объект 2"/>
          <p:cNvSpPr>
            <a:spLocks noGrp="1"/>
          </p:cNvSpPr>
          <p:nvPr>
            <p:ph idx="1"/>
          </p:nvPr>
        </p:nvSpPr>
        <p:spPr>
          <a:xfrm>
            <a:off x="179512" y="2492896"/>
            <a:ext cx="8686800" cy="4525963"/>
          </a:xfrm>
        </p:spPr>
        <p:txBody>
          <a:bodyPr>
            <a:normAutofit/>
          </a:bodyPr>
          <a:lstStyle/>
          <a:p>
            <a:r>
              <a:rPr lang="ru-RU" dirty="0" err="1" smtClean="0"/>
              <a:t>Камералдық</a:t>
            </a:r>
            <a:r>
              <a:rPr lang="ru-RU" dirty="0" smtClean="0"/>
              <a:t> </a:t>
            </a:r>
            <a:r>
              <a:rPr lang="ru-RU" dirty="0" err="1"/>
              <a:t>бақылау</a:t>
            </a:r>
            <a:r>
              <a:rPr lang="ru-RU" dirty="0"/>
              <a:t> </a:t>
            </a:r>
            <a:r>
              <a:rPr lang="ru-RU" dirty="0" err="1"/>
              <a:t>барысында</a:t>
            </a:r>
            <a:r>
              <a:rPr lang="ru-RU" dirty="0"/>
              <a:t> </a:t>
            </a:r>
            <a:r>
              <a:rPr lang="ru-RU" dirty="0" err="1"/>
              <a:t>осындай</a:t>
            </a:r>
            <a:r>
              <a:rPr lang="ru-RU" dirty="0"/>
              <a:t> </a:t>
            </a:r>
            <a:r>
              <a:rPr lang="ru-RU" dirty="0" err="1"/>
              <a:t>фактілер</a:t>
            </a:r>
            <a:r>
              <a:rPr lang="ru-RU" dirty="0"/>
              <a:t> </a:t>
            </a:r>
            <a:r>
              <a:rPr lang="ru-RU" dirty="0" err="1"/>
              <a:t>анықталған</a:t>
            </a:r>
            <a:r>
              <a:rPr lang="ru-RU" dirty="0"/>
              <a:t> </a:t>
            </a:r>
            <a:r>
              <a:rPr lang="ru-RU" dirty="0" err="1"/>
              <a:t>жағдайда</a:t>
            </a:r>
            <a:r>
              <a:rPr lang="ru-RU" dirty="0"/>
              <a:t> </a:t>
            </a:r>
            <a:r>
              <a:rPr lang="ru-RU" b="1" u="sng" dirty="0" err="1" smtClean="0"/>
              <a:t>салық</a:t>
            </a:r>
            <a:r>
              <a:rPr lang="ru-RU" b="1" u="sng" dirty="0" smtClean="0"/>
              <a:t> </a:t>
            </a:r>
            <a:r>
              <a:rPr lang="ru-RU" b="1" u="sng" dirty="0" err="1" smtClean="0"/>
              <a:t>органдары</a:t>
            </a:r>
            <a:r>
              <a:rPr lang="ru-RU" b="1" u="sng" dirty="0" smtClean="0"/>
              <a:t> </a:t>
            </a:r>
            <a:r>
              <a:rPr lang="ru-RU" b="1" u="sng" dirty="0" err="1" smtClean="0"/>
              <a:t>жалпыға</a:t>
            </a:r>
            <a:r>
              <a:rPr lang="ru-RU" b="1" u="sng" dirty="0" smtClean="0"/>
              <a:t> б</a:t>
            </a:r>
            <a:r>
              <a:rPr lang="en-US" b="1" u="sng" dirty="0" err="1" smtClean="0"/>
              <a:t>i</a:t>
            </a:r>
            <a:r>
              <a:rPr lang="ru-RU" b="1" u="sng" dirty="0" smtClean="0"/>
              <a:t>рдей </a:t>
            </a:r>
            <a:r>
              <a:rPr lang="ru-RU" b="1" u="sng" dirty="0" err="1" smtClean="0"/>
              <a:t>белг</a:t>
            </a:r>
            <a:r>
              <a:rPr lang="en-US" b="1" u="sng" dirty="0" err="1" smtClean="0"/>
              <a:t>i</a:t>
            </a:r>
            <a:r>
              <a:rPr lang="ru-RU" b="1" u="sng" dirty="0" err="1" smtClean="0"/>
              <a:t>ленген</a:t>
            </a:r>
            <a:r>
              <a:rPr lang="ru-RU" b="1" u="sng" dirty="0" smtClean="0"/>
              <a:t> </a:t>
            </a:r>
            <a:r>
              <a:rPr lang="ru-RU" b="1" u="sng" dirty="0" err="1" smtClean="0"/>
              <a:t>тәртіпке</a:t>
            </a:r>
            <a:r>
              <a:rPr lang="ru-RU" b="1" u="sng" dirty="0" smtClean="0"/>
              <a:t> </a:t>
            </a:r>
            <a:r>
              <a:rPr lang="ru-RU" b="1" u="sng" dirty="0" err="1" smtClean="0"/>
              <a:t>ауыстырғанға</a:t>
            </a:r>
            <a:r>
              <a:rPr lang="ru-RU" b="1" u="sng" dirty="0" smtClean="0"/>
              <a:t> </a:t>
            </a:r>
            <a:r>
              <a:rPr lang="ru-RU" b="1" u="sng" dirty="0" err="1" smtClean="0"/>
              <a:t>дейін</a:t>
            </a:r>
            <a:r>
              <a:rPr lang="ru-RU" dirty="0" smtClean="0"/>
              <a:t> </a:t>
            </a:r>
            <a:r>
              <a:rPr lang="ru-RU" dirty="0" err="1" smtClean="0"/>
              <a:t>камералдық</a:t>
            </a:r>
            <a:r>
              <a:rPr lang="ru-RU" dirty="0" smtClean="0"/>
              <a:t> </a:t>
            </a:r>
            <a:r>
              <a:rPr lang="ru-RU" dirty="0" err="1"/>
              <a:t>бақылау</a:t>
            </a:r>
            <a:r>
              <a:rPr lang="ru-RU" dirty="0"/>
              <a:t> </a:t>
            </a:r>
            <a:r>
              <a:rPr lang="ru-RU" dirty="0" err="1"/>
              <a:t>нәтижелері</a:t>
            </a:r>
            <a:r>
              <a:rPr lang="ru-RU" dirty="0"/>
              <a:t> </a:t>
            </a:r>
            <a:r>
              <a:rPr lang="ru-RU" dirty="0" err="1"/>
              <a:t>бойынша</a:t>
            </a:r>
            <a:r>
              <a:rPr lang="ru-RU" dirty="0"/>
              <a:t> </a:t>
            </a:r>
            <a:r>
              <a:rPr lang="ru-RU" dirty="0" err="1"/>
              <a:t>анықталған</a:t>
            </a:r>
            <a:r>
              <a:rPr lang="ru-RU" dirty="0"/>
              <a:t> </a:t>
            </a:r>
            <a:r>
              <a:rPr lang="ru-RU" dirty="0" err="1"/>
              <a:t>бұзушылықтар</a:t>
            </a:r>
            <a:r>
              <a:rPr lang="ru-RU" dirty="0"/>
              <a:t> </a:t>
            </a:r>
            <a:r>
              <a:rPr lang="ru-RU" dirty="0" err="1"/>
              <a:t>туралы</a:t>
            </a:r>
            <a:r>
              <a:rPr lang="ru-RU" dirty="0"/>
              <a:t> </a:t>
            </a:r>
            <a:r>
              <a:rPr lang="ru-RU" dirty="0" err="1"/>
              <a:t>хабарлама</a:t>
            </a:r>
            <a:r>
              <a:rPr lang="ru-RU" dirty="0"/>
              <a:t> </a:t>
            </a:r>
            <a:r>
              <a:rPr lang="ru-RU" dirty="0" err="1" smtClean="0"/>
              <a:t>жолдайды</a:t>
            </a:r>
            <a:endParaRPr lang="ru-RU" dirty="0"/>
          </a:p>
        </p:txBody>
      </p:sp>
    </p:spTree>
    <p:extLst>
      <p:ext uri="{BB962C8B-B14F-4D97-AF65-F5344CB8AC3E}">
        <p14:creationId xmlns:p14="http://schemas.microsoft.com/office/powerpoint/2010/main" val="289317917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922114"/>
          </a:xfrm>
        </p:spPr>
        <p:txBody>
          <a:bodyPr>
            <a:normAutofit/>
          </a:bodyPr>
          <a:lstStyle/>
          <a:p>
            <a:r>
              <a:rPr lang="ru-RU" sz="2400" dirty="0" err="1">
                <a:latin typeface="Arial" panose="020B0604020202020204" pitchFamily="34" charset="0"/>
                <a:cs typeface="Arial" panose="020B0604020202020204" pitchFamily="34" charset="0"/>
              </a:rPr>
              <a:t>Таңдалған</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арнаулы</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салық</a:t>
            </a:r>
            <a:r>
              <a:rPr lang="ru-RU" sz="2400" dirty="0">
                <a:latin typeface="Arial" panose="020B0604020202020204" pitchFamily="34" charset="0"/>
                <a:cs typeface="Arial" panose="020B0604020202020204" pitchFamily="34" charset="0"/>
              </a:rPr>
              <a:t> режим</a:t>
            </a:r>
            <a:r>
              <a:rPr lang="en-US" sz="2400" dirty="0" err="1">
                <a:latin typeface="Arial" panose="020B0604020202020204" pitchFamily="34" charset="0"/>
                <a:cs typeface="Arial" panose="020B0604020202020204" pitchFamily="34" charset="0"/>
              </a:rPr>
              <a:t>i</a:t>
            </a:r>
            <a:r>
              <a:rPr lang="ru-RU" sz="2400" dirty="0">
                <a:latin typeface="Arial" panose="020B0604020202020204" pitchFamily="34" charset="0"/>
                <a:cs typeface="Arial" panose="020B0604020202020204" pitchFamily="34" charset="0"/>
              </a:rPr>
              <a:t>н </a:t>
            </a:r>
            <a:r>
              <a:rPr lang="ru-RU" sz="2400" dirty="0" err="1">
                <a:latin typeface="Arial" panose="020B0604020202020204" pitchFamily="34" charset="0"/>
                <a:cs typeface="Arial" panose="020B0604020202020204" pitchFamily="34" charset="0"/>
              </a:rPr>
              <a:t>қолдануды</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бастау</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күні</a:t>
            </a:r>
            <a:r>
              <a:rPr lang="ru-RU" sz="2400" dirty="0">
                <a:latin typeface="Arial" panose="020B0604020202020204" pitchFamily="34" charset="0"/>
                <a:cs typeface="Arial" panose="020B0604020202020204" pitchFamily="34" charset="0"/>
              </a:rPr>
              <a:t>: </a:t>
            </a:r>
          </a:p>
        </p:txBody>
      </p:sp>
      <p:sp>
        <p:nvSpPr>
          <p:cNvPr id="3" name="Объект 2"/>
          <p:cNvSpPr>
            <a:spLocks noGrp="1"/>
          </p:cNvSpPr>
          <p:nvPr>
            <p:ph idx="1"/>
          </p:nvPr>
        </p:nvSpPr>
        <p:spPr>
          <a:xfrm>
            <a:off x="457200" y="1196752"/>
            <a:ext cx="8579296" cy="5616624"/>
          </a:xfrm>
        </p:spPr>
        <p:txBody>
          <a:bodyPr>
            <a:normAutofit fontScale="92500" lnSpcReduction="10000"/>
          </a:bodyPr>
          <a:lstStyle/>
          <a:p>
            <a:pPr marL="0" indent="0">
              <a:buNone/>
            </a:pPr>
            <a:r>
              <a:rPr lang="ru-RU" dirty="0" smtClean="0"/>
              <a:t>1</a:t>
            </a:r>
            <a:r>
              <a:rPr lang="ru-RU" dirty="0"/>
              <a:t>) </a:t>
            </a:r>
            <a:r>
              <a:rPr lang="ru-RU" b="1" dirty="0"/>
              <a:t>дара </a:t>
            </a:r>
            <a:r>
              <a:rPr lang="ru-RU" b="1" dirty="0" err="1"/>
              <a:t>кәсіпкер</a:t>
            </a:r>
            <a:r>
              <a:rPr lang="ru-RU" b="1" dirty="0"/>
              <a:t> </a:t>
            </a:r>
            <a:r>
              <a:rPr lang="ru-RU" b="1" dirty="0" err="1"/>
              <a:t>ретінде</a:t>
            </a:r>
            <a:r>
              <a:rPr lang="ru-RU" b="1" dirty="0"/>
              <a:t> </a:t>
            </a:r>
            <a:r>
              <a:rPr lang="ru-RU" dirty="0" err="1"/>
              <a:t>қызмет</a:t>
            </a:r>
            <a:r>
              <a:rPr lang="en-US" dirty="0" err="1"/>
              <a:t>i</a:t>
            </a:r>
            <a:r>
              <a:rPr lang="ru-RU" dirty="0"/>
              <a:t>н </a:t>
            </a:r>
            <a:r>
              <a:rPr lang="ru-RU" dirty="0" err="1"/>
              <a:t>бастағаны</a:t>
            </a:r>
            <a:r>
              <a:rPr lang="ru-RU" dirty="0"/>
              <a:t> </a:t>
            </a:r>
            <a:r>
              <a:rPr lang="ru-RU" dirty="0" err="1"/>
              <a:t>туралы</a:t>
            </a:r>
            <a:r>
              <a:rPr lang="ru-RU" dirty="0"/>
              <a:t> </a:t>
            </a:r>
            <a:r>
              <a:rPr lang="ru-RU" dirty="0" err="1"/>
              <a:t>хабарламада</a:t>
            </a:r>
            <a:r>
              <a:rPr lang="ru-RU" dirty="0"/>
              <a:t> </a:t>
            </a:r>
            <a:r>
              <a:rPr lang="ru-RU" dirty="0" err="1"/>
              <a:t>таңдалған</a:t>
            </a:r>
            <a:r>
              <a:rPr lang="ru-RU" dirty="0"/>
              <a:t> </a:t>
            </a:r>
            <a:r>
              <a:rPr lang="ru-RU" dirty="0" err="1"/>
              <a:t>арнаулы</a:t>
            </a:r>
            <a:r>
              <a:rPr lang="ru-RU" dirty="0"/>
              <a:t> </a:t>
            </a:r>
            <a:r>
              <a:rPr lang="ru-RU" dirty="0" err="1"/>
              <a:t>салық</a:t>
            </a:r>
            <a:r>
              <a:rPr lang="ru-RU" dirty="0"/>
              <a:t> режим</a:t>
            </a:r>
            <a:r>
              <a:rPr lang="en-US" dirty="0" err="1"/>
              <a:t>i</a:t>
            </a:r>
            <a:r>
              <a:rPr lang="ru-RU" dirty="0"/>
              <a:t>н </a:t>
            </a:r>
            <a:r>
              <a:rPr lang="ru-RU" dirty="0" err="1"/>
              <a:t>көрсеткен</a:t>
            </a:r>
            <a:r>
              <a:rPr lang="ru-RU" dirty="0"/>
              <a:t> </a:t>
            </a:r>
            <a:r>
              <a:rPr lang="ru-RU" b="1" dirty="0" err="1"/>
              <a:t>жаңадан</a:t>
            </a:r>
            <a:r>
              <a:rPr lang="ru-RU" b="1" dirty="0"/>
              <a:t> </a:t>
            </a:r>
            <a:r>
              <a:rPr lang="ru-RU" b="1" dirty="0" err="1"/>
              <a:t>құрылған</a:t>
            </a:r>
            <a:r>
              <a:rPr lang="ru-RU" b="1" dirty="0"/>
              <a:t> </a:t>
            </a:r>
            <a:r>
              <a:rPr lang="ru-RU" b="1" dirty="0" err="1"/>
              <a:t>жеке</a:t>
            </a:r>
            <a:r>
              <a:rPr lang="ru-RU" b="1" dirty="0"/>
              <a:t> </a:t>
            </a:r>
            <a:r>
              <a:rPr lang="ru-RU" b="1" dirty="0" err="1"/>
              <a:t>кәсіпкерлер</a:t>
            </a:r>
            <a:r>
              <a:rPr lang="ru-RU" b="1" dirty="0"/>
              <a:t> </a:t>
            </a:r>
            <a:r>
              <a:rPr lang="ru-RU" b="1" dirty="0" err="1"/>
              <a:t>үшін</a:t>
            </a:r>
            <a:r>
              <a:rPr lang="ru-RU" dirty="0"/>
              <a:t> - </a:t>
            </a:r>
            <a:r>
              <a:rPr lang="ru-RU" u="sng" dirty="0" err="1"/>
              <a:t>салық</a:t>
            </a:r>
            <a:r>
              <a:rPr lang="ru-RU" u="sng" dirty="0"/>
              <a:t> </a:t>
            </a:r>
            <a:r>
              <a:rPr lang="ru-RU" u="sng" dirty="0" err="1"/>
              <a:t>органдарында</a:t>
            </a:r>
            <a:r>
              <a:rPr lang="ru-RU" u="sng" dirty="0"/>
              <a:t> дара </a:t>
            </a:r>
            <a:r>
              <a:rPr lang="ru-RU" u="sng" dirty="0" err="1"/>
              <a:t>кәсіпкер</a:t>
            </a:r>
            <a:r>
              <a:rPr lang="ru-RU" u="sng" dirty="0"/>
              <a:t> </a:t>
            </a:r>
            <a:r>
              <a:rPr lang="ru-RU" u="sng" dirty="0" err="1"/>
              <a:t>ретінде</a:t>
            </a:r>
            <a:r>
              <a:rPr lang="ru-RU" u="sng" dirty="0"/>
              <a:t> </a:t>
            </a:r>
            <a:r>
              <a:rPr lang="ru-RU" u="sng" dirty="0" err="1"/>
              <a:t>тіркеу</a:t>
            </a:r>
            <a:r>
              <a:rPr lang="ru-RU" u="sng" dirty="0"/>
              <a:t> </a:t>
            </a:r>
            <a:r>
              <a:rPr lang="ru-RU" u="sng" dirty="0" err="1"/>
              <a:t>есебіне</a:t>
            </a:r>
            <a:r>
              <a:rPr lang="ru-RU" u="sng" dirty="0"/>
              <a:t> </a:t>
            </a:r>
            <a:r>
              <a:rPr lang="ru-RU" u="sng" dirty="0" err="1"/>
              <a:t>қою</a:t>
            </a:r>
            <a:r>
              <a:rPr lang="ru-RU" u="sng" dirty="0"/>
              <a:t> </a:t>
            </a:r>
            <a:r>
              <a:rPr lang="ru-RU" u="sng" dirty="0" err="1"/>
              <a:t>күні</a:t>
            </a:r>
            <a:r>
              <a:rPr lang="ru-RU" dirty="0"/>
              <a:t>; </a:t>
            </a:r>
            <a:endParaRPr lang="ru-RU" dirty="0" smtClean="0"/>
          </a:p>
          <a:p>
            <a:pPr marL="0" indent="0">
              <a:buNone/>
            </a:pPr>
            <a:r>
              <a:rPr lang="ru-RU" dirty="0" smtClean="0"/>
              <a:t>2</a:t>
            </a:r>
            <a:r>
              <a:rPr lang="ru-RU" dirty="0"/>
              <a:t>) </a:t>
            </a:r>
            <a:r>
              <a:rPr lang="ru-RU" dirty="0" smtClean="0"/>
              <a:t>СК </a:t>
            </a:r>
            <a:r>
              <a:rPr lang="ru-RU" dirty="0" err="1" smtClean="0"/>
              <a:t>белгіленген</a:t>
            </a:r>
            <a:r>
              <a:rPr lang="ru-RU" dirty="0" smtClean="0"/>
              <a:t> </a:t>
            </a:r>
            <a:r>
              <a:rPr lang="ru-RU" dirty="0" err="1"/>
              <a:t>мерзімде</a:t>
            </a:r>
            <a:r>
              <a:rPr lang="ru-RU" dirty="0"/>
              <a:t> </a:t>
            </a:r>
            <a:r>
              <a:rPr lang="ru-RU" dirty="0" err="1"/>
              <a:t>қолданылатын</a:t>
            </a:r>
            <a:r>
              <a:rPr lang="ru-RU" dirty="0"/>
              <a:t> </a:t>
            </a:r>
            <a:r>
              <a:rPr lang="ru-RU" dirty="0" err="1"/>
              <a:t>салық</a:t>
            </a:r>
            <a:r>
              <a:rPr lang="ru-RU" dirty="0"/>
              <a:t> салу </a:t>
            </a:r>
            <a:r>
              <a:rPr lang="ru-RU" dirty="0" err="1"/>
              <a:t>режимі</a:t>
            </a:r>
            <a:r>
              <a:rPr lang="ru-RU" dirty="0"/>
              <a:t> </a:t>
            </a:r>
            <a:r>
              <a:rPr lang="ru-RU" dirty="0" err="1"/>
              <a:t>туралы</a:t>
            </a:r>
            <a:r>
              <a:rPr lang="ru-RU" dirty="0"/>
              <a:t> </a:t>
            </a:r>
            <a:r>
              <a:rPr lang="ru-RU" dirty="0" err="1"/>
              <a:t>хабарламаны</a:t>
            </a:r>
            <a:r>
              <a:rPr lang="ru-RU" dirty="0"/>
              <a:t> </a:t>
            </a:r>
            <a:r>
              <a:rPr lang="ru-RU" dirty="0" err="1"/>
              <a:t>ұсынған</a:t>
            </a:r>
            <a:r>
              <a:rPr lang="ru-RU" dirty="0"/>
              <a:t> </a:t>
            </a:r>
            <a:r>
              <a:rPr lang="ru-RU" b="1" dirty="0" err="1"/>
              <a:t>жаңадан</a:t>
            </a:r>
            <a:r>
              <a:rPr lang="ru-RU" b="1" dirty="0"/>
              <a:t> </a:t>
            </a:r>
            <a:r>
              <a:rPr lang="ru-RU" b="1" dirty="0" err="1"/>
              <a:t>құрылған</a:t>
            </a:r>
            <a:r>
              <a:rPr lang="ru-RU" b="1" dirty="0"/>
              <a:t> </a:t>
            </a:r>
            <a:r>
              <a:rPr lang="ru-RU" b="1" dirty="0" err="1"/>
              <a:t>заңды</a:t>
            </a:r>
            <a:r>
              <a:rPr lang="ru-RU" b="1" dirty="0"/>
              <a:t> </a:t>
            </a:r>
            <a:r>
              <a:rPr lang="ru-RU" b="1" dirty="0" err="1"/>
              <a:t>тұлғалар</a:t>
            </a:r>
            <a:r>
              <a:rPr lang="ru-RU" b="1" dirty="0"/>
              <a:t> </a:t>
            </a:r>
            <a:r>
              <a:rPr lang="ru-RU" dirty="0" err="1"/>
              <a:t>үшін</a:t>
            </a:r>
            <a:r>
              <a:rPr lang="ru-RU" dirty="0"/>
              <a:t> - </a:t>
            </a:r>
            <a:r>
              <a:rPr lang="ru-RU" u="sng" dirty="0" err="1"/>
              <a:t>әділет</a:t>
            </a:r>
            <a:r>
              <a:rPr lang="ru-RU" u="sng" dirty="0"/>
              <a:t> </a:t>
            </a:r>
            <a:r>
              <a:rPr lang="ru-RU" u="sng" dirty="0" err="1"/>
              <a:t>органдарында</a:t>
            </a:r>
            <a:r>
              <a:rPr lang="ru-RU" u="sng" dirty="0"/>
              <a:t> </a:t>
            </a:r>
            <a:r>
              <a:rPr lang="ru-RU" u="sng" dirty="0" err="1"/>
              <a:t>мемлекеттік</a:t>
            </a:r>
            <a:r>
              <a:rPr lang="ru-RU" u="sng" dirty="0"/>
              <a:t> </a:t>
            </a:r>
            <a:r>
              <a:rPr lang="ru-RU" u="sng" dirty="0" err="1"/>
              <a:t>тіркеу</a:t>
            </a:r>
            <a:r>
              <a:rPr lang="ru-RU" u="sng" dirty="0"/>
              <a:t> </a:t>
            </a:r>
            <a:r>
              <a:rPr lang="ru-RU" u="sng" dirty="0" err="1"/>
              <a:t>күні</a:t>
            </a:r>
            <a:r>
              <a:rPr lang="ru-RU" dirty="0"/>
              <a:t>; </a:t>
            </a:r>
            <a:endParaRPr lang="ru-RU" dirty="0" smtClean="0"/>
          </a:p>
          <a:p>
            <a:pPr marL="0" indent="0">
              <a:buNone/>
            </a:pPr>
            <a:r>
              <a:rPr lang="ru-RU" dirty="0" smtClean="0"/>
              <a:t>3</a:t>
            </a:r>
            <a:r>
              <a:rPr lang="ru-RU" dirty="0"/>
              <a:t>) </a:t>
            </a:r>
            <a:r>
              <a:rPr lang="ru-RU" b="1" dirty="0" err="1"/>
              <a:t>басқа</a:t>
            </a:r>
            <a:r>
              <a:rPr lang="ru-RU" b="1" dirty="0"/>
              <a:t> </a:t>
            </a:r>
            <a:r>
              <a:rPr lang="ru-RU" b="1" dirty="0" err="1"/>
              <a:t>жағдайларда</a:t>
            </a:r>
            <a:r>
              <a:rPr lang="ru-RU" b="1" dirty="0"/>
              <a:t> </a:t>
            </a:r>
            <a:r>
              <a:rPr lang="ru-RU" dirty="0"/>
              <a:t>- </a:t>
            </a:r>
            <a:r>
              <a:rPr lang="ru-RU" dirty="0" err="1"/>
              <a:t>қолданылатын</a:t>
            </a:r>
            <a:r>
              <a:rPr lang="ru-RU" dirty="0"/>
              <a:t> </a:t>
            </a:r>
            <a:r>
              <a:rPr lang="ru-RU" dirty="0" err="1"/>
              <a:t>салық</a:t>
            </a:r>
            <a:r>
              <a:rPr lang="ru-RU" dirty="0"/>
              <a:t> салу </a:t>
            </a:r>
            <a:r>
              <a:rPr lang="ru-RU" dirty="0" err="1"/>
              <a:t>режимі</a:t>
            </a:r>
            <a:r>
              <a:rPr lang="ru-RU" dirty="0"/>
              <a:t> </a:t>
            </a:r>
            <a:r>
              <a:rPr lang="ru-RU" dirty="0" err="1"/>
              <a:t>туралы</a:t>
            </a:r>
            <a:r>
              <a:rPr lang="ru-RU" dirty="0"/>
              <a:t> </a:t>
            </a:r>
            <a:r>
              <a:rPr lang="ru-RU" u="sng" dirty="0" err="1"/>
              <a:t>хабарлама</a:t>
            </a:r>
            <a:r>
              <a:rPr lang="ru-RU" u="sng" dirty="0"/>
              <a:t> </a:t>
            </a:r>
            <a:r>
              <a:rPr lang="ru-RU" u="sng" dirty="0" err="1"/>
              <a:t>ұсынылған</a:t>
            </a:r>
            <a:r>
              <a:rPr lang="ru-RU" u="sng" dirty="0"/>
              <a:t> </a:t>
            </a:r>
            <a:r>
              <a:rPr lang="ru-RU" u="sng" dirty="0" err="1"/>
              <a:t>айдан</a:t>
            </a:r>
            <a:r>
              <a:rPr lang="ru-RU" u="sng" dirty="0"/>
              <a:t> </a:t>
            </a:r>
            <a:r>
              <a:rPr lang="ru-RU" u="sng" dirty="0" err="1"/>
              <a:t>кейінгі</a:t>
            </a:r>
            <a:r>
              <a:rPr lang="ru-RU" u="sng" dirty="0"/>
              <a:t> </a:t>
            </a:r>
            <a:r>
              <a:rPr lang="ru-RU" u="sng" dirty="0" err="1"/>
              <a:t>айдың</a:t>
            </a:r>
            <a:r>
              <a:rPr lang="ru-RU" u="sng" dirty="0"/>
              <a:t> 1-күні</a:t>
            </a:r>
            <a:r>
              <a:rPr lang="ru-RU" dirty="0"/>
              <a:t> </a:t>
            </a:r>
            <a:r>
              <a:rPr lang="ru-RU" dirty="0" err="1"/>
              <a:t>болып</a:t>
            </a:r>
            <a:r>
              <a:rPr lang="ru-RU" dirty="0"/>
              <a:t> </a:t>
            </a:r>
            <a:r>
              <a:rPr lang="ru-RU" dirty="0" err="1"/>
              <a:t>табылады</a:t>
            </a:r>
            <a:r>
              <a:rPr lang="ru-RU" dirty="0"/>
              <a:t>.</a:t>
            </a:r>
          </a:p>
        </p:txBody>
      </p:sp>
    </p:spTree>
    <p:extLst>
      <p:ext uri="{BB962C8B-B14F-4D97-AF65-F5344CB8AC3E}">
        <p14:creationId xmlns:p14="http://schemas.microsoft.com/office/powerpoint/2010/main" val="2801596811"/>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6712</TotalTime>
  <Words>3188</Words>
  <Application>Microsoft Office PowerPoint</Application>
  <PresentationFormat>Экран (4:3)</PresentationFormat>
  <Paragraphs>162</Paragraphs>
  <Slides>39</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39</vt:i4>
      </vt:variant>
    </vt:vector>
  </HeadingPairs>
  <TitlesOfParts>
    <vt:vector size="40" baseType="lpstr">
      <vt:lpstr>Тема Office</vt:lpstr>
      <vt:lpstr>Презентация PowerPoint</vt:lpstr>
      <vt:lpstr>Дәрістің жоспары</vt:lpstr>
      <vt:lpstr>Презентация PowerPoint</vt:lpstr>
      <vt:lpstr>678-бап. Арнаулы салық режимдерінің түрлері </vt:lpstr>
      <vt:lpstr>679-бап. Арнаулы салық режимiн таңдау және оны қолдануды тоқтату тәртібі</vt:lpstr>
      <vt:lpstr>Егер жаңадан құрылған салық төлеушi арнаулы салық режимiн таңдап алмаған жағдайда осындай салық төлеушi қолданылатын салық салу режимi туралы хабарлама бергенге дейiн салық салудың жалпыға бірдей белгiленген тәртiбiн таңдап алды деп танылады.  </vt:lpstr>
      <vt:lpstr>Презентация PowerPoint</vt:lpstr>
      <vt:lpstr>Салық органы тиісті арнаулы салық режимiн қолдану үшiн белгiленген шарттарға салық төлеушiлердің сәйкес келмеуi фактiсін анықтаған кезде салық төлеушiлердi жалпыға бiрдей белгiленген тәртiпке ауыстырады. </vt:lpstr>
      <vt:lpstr>Таңдалған арнаулы салық режимiн қолдануды бастау күні: </vt:lpstr>
      <vt:lpstr>СК сәйкес арнаулы салық режимiне көшкен кезде арнаулы салық режимiн немесе салық салудың жалпыға бірдей белгiленген тәртiбін қолдану - салық салудың қолданылатын режимі туралы тиiстi хабарлама берiлген айдың соңғы күнiнен бастап тоқтатылады. </vt:lpstr>
      <vt:lpstr>ШАҒЫН БИЗНЕС СУБЪЕКТІЛЕРІ ҮШІН АРНАУЛЫ САЛЫҚ РЕЖИМДЕРІ БОЙЫНША ЖАЛПЫ ЕРЕЖЕЛЕР 680-бап</vt:lpstr>
      <vt:lpstr>681-бап. Патенттiң немесе оңайлатылған декларацияның негiзiнде арнаулы салық режимдерiн қолданған кезде кірістерді айқындау тәртiбi</vt:lpstr>
      <vt:lpstr>Кіріс ҚР және оның шегінен тыс жерлерде алынған (алуға жататын) кірістердің мынадай түрлерінен </vt:lpstr>
      <vt:lpstr>Презентация PowerPoint</vt:lpstr>
      <vt:lpstr>Шағын бизнес субъектілері үшін арнаулы салық режимiн қолданатын салық төлеушiнiң кірісі ретінде салық салу мақсатында: </vt:lpstr>
      <vt:lpstr>Бұрын танылған кіріс сомасы шегінде есепті салықтық кезеңнің кіріс мөлшерін ұлғайту немесе есепті салықтық кезеңнің кіріс мөлшерін азайту түзету деп танылады. </vt:lpstr>
      <vt:lpstr>«Бухгалтерлік есеп пен қаржылық есептілік туралы» Қазақстан Республикасының Заңына сәйкес бухгалтерлiк есеп жүргiзудi және қаржылық есептілік жасауды жүзеге асырмайтын дара кәсіпкерлердiң кірістерін салықтық есепке алуда тану ерекшелiктерi 682-бап. </vt:lpstr>
      <vt:lpstr>Презентация PowerPoint</vt:lpstr>
      <vt:lpstr>Тауарларды өткізуден түсетін кіріс төменде санамаланған барлық талаптар қанағаттандырылған кезде: </vt:lpstr>
      <vt:lpstr>Презентация PowerPoint</vt:lpstr>
      <vt:lpstr>683-бап. Арнаулы салық режимiн қолданудың шарттары</vt:lpstr>
      <vt:lpstr>Шағын бизнес субъектілеріне арналған арнаулы салық режимін мынадай талаптарға сәйкес келетін: </vt:lpstr>
      <vt:lpstr>2) арнаулы салық режимі үшін салықтық кезеңдегі кірісі: </vt:lpstr>
      <vt:lpstr>3) мынадай қызмет түрлерін: </vt:lpstr>
      <vt:lpstr>Презентация PowerPoint</vt:lpstr>
      <vt:lpstr>684-бап. Салықтық кезең </vt:lpstr>
      <vt:lpstr>Шағын бизнеске арналған АСР үшін салыстыру кестесі</vt:lpstr>
      <vt:lpstr>Патент негізіндегі арнаулы салық режимі 685-бап. Қолдану тәртібі</vt:lpstr>
      <vt:lpstr>Презентация PowerPoint</vt:lpstr>
      <vt:lpstr>Презентация PowerPoint</vt:lpstr>
      <vt:lpstr>Есеп-қисап патенттің құнын есептеуге арналған салықтық есептілік болып табылады</vt:lpstr>
      <vt:lpstr>Презентация PowerPoint</vt:lpstr>
      <vt:lpstr>Презентация PowerPoint</vt:lpstr>
      <vt:lpstr>Презентация PowerPoint</vt:lpstr>
      <vt:lpstr>687-бап. Оңайлатылған декларация бойынша салықтарды есептеу </vt:lpstr>
      <vt:lpstr>Презентация PowerPoint</vt:lpstr>
      <vt:lpstr>688-бап. Оңайлатылған декларацияны тапсыру мен салықтарды төлеу мерзімдері </vt:lpstr>
      <vt:lpstr>Презентация PowerPoint</vt:lpstr>
      <vt:lpstr>689-бап. Жекелеген салық түрлері мен әлеуметтік төлемдерді есептеу, төлеу және олар бойынша салықтық есептілікті ұсыну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Табыстар мен шегерімдерді түзету</dc:title>
  <dc:creator>Asus</dc:creator>
  <cp:lastModifiedBy>admin</cp:lastModifiedBy>
  <cp:revision>55</cp:revision>
  <dcterms:created xsi:type="dcterms:W3CDTF">2020-10-19T17:33:57Z</dcterms:created>
  <dcterms:modified xsi:type="dcterms:W3CDTF">2022-04-18T06:07:29Z</dcterms:modified>
</cp:coreProperties>
</file>